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77" r:id="rId7"/>
    <p:sldId id="294" r:id="rId8"/>
    <p:sldId id="318" r:id="rId9"/>
    <p:sldId id="296" r:id="rId10"/>
    <p:sldId id="316" r:id="rId11"/>
    <p:sldId id="300" r:id="rId12"/>
    <p:sldId id="301" r:id="rId13"/>
    <p:sldId id="302" r:id="rId14"/>
    <p:sldId id="317" r:id="rId15"/>
    <p:sldId id="314" r:id="rId16"/>
    <p:sldId id="306" r:id="rId17"/>
    <p:sldId id="310" r:id="rId18"/>
    <p:sldId id="307" r:id="rId19"/>
    <p:sldId id="308" r:id="rId20"/>
    <p:sldId id="311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D6D584D-1F09-437E-8604-D79BE2877092}">
          <p14:sldIdLst>
            <p14:sldId id="256"/>
            <p14:sldId id="290"/>
            <p14:sldId id="291"/>
            <p14:sldId id="292"/>
            <p14:sldId id="293"/>
            <p14:sldId id="277"/>
            <p14:sldId id="294"/>
            <p14:sldId id="318"/>
            <p14:sldId id="296"/>
            <p14:sldId id="316"/>
            <p14:sldId id="300"/>
            <p14:sldId id="301"/>
            <p14:sldId id="302"/>
            <p14:sldId id="317"/>
            <p14:sldId id="314"/>
            <p14:sldId id="306"/>
            <p14:sldId id="310"/>
            <p14:sldId id="307"/>
            <p14:sldId id="308"/>
            <p14:sldId id="311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E00"/>
    <a:srgbClr val="17731B"/>
    <a:srgbClr val="078A00"/>
    <a:srgbClr val="056C00"/>
    <a:srgbClr val="007E27"/>
    <a:srgbClr val="008A1A"/>
    <a:srgbClr val="1A841F"/>
    <a:srgbClr val="16701A"/>
    <a:srgbClr val="226425"/>
    <a:srgbClr val="1B6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86406" autoAdjust="0"/>
  </p:normalViewPr>
  <p:slideViewPr>
    <p:cSldViewPr snapToGrid="0">
      <p:cViewPr>
        <p:scale>
          <a:sx n="66" d="100"/>
          <a:sy n="66" d="100"/>
        </p:scale>
        <p:origin x="-7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4102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600200"/>
            <a:ext cx="54102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4102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938588"/>
            <a:ext cx="54102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01516-0A5D-4D80-9B45-196CAACB90D8}" type="datetimeFigureOut">
              <a:rPr lang="en-US"/>
              <a:pPr>
                <a:defRPr/>
              </a:pPr>
              <a:t>10/04/2020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327A-4C53-4C37-BA94-D55DC2B88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0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280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7" Type="http://schemas.openxmlformats.org/officeDocument/2006/relationships/image" Target="../media/image280.png"/><Relationship Id="rId12" Type="http://schemas.openxmlformats.org/officeDocument/2006/relationships/image" Target="../media/image26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41.png"/><Relationship Id="rId5" Type="http://schemas.openxmlformats.org/officeDocument/2006/relationships/image" Target="../media/image18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43.png"/><Relationship Id="rId7" Type="http://schemas.openxmlformats.org/officeDocument/2006/relationships/image" Target="../media/image4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10" Type="http://schemas.openxmlformats.org/officeDocument/2006/relationships/image" Target="../media/image26.png"/><Relationship Id="rId4" Type="http://schemas.openxmlformats.org/officeDocument/2006/relationships/image" Target="../media/image44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40.png"/><Relationship Id="rId7" Type="http://schemas.openxmlformats.org/officeDocument/2006/relationships/image" Target="../media/image1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21" Type="http://schemas.openxmlformats.org/officeDocument/2006/relationships/image" Target="../media/image7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2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44776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SỞ GIÁO DỤC VÀ ĐÀO TẠO HÀ NỘI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249138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203" y="3792415"/>
            <a:ext cx="10974030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 TOÁN 7</a:t>
            </a:r>
          </a:p>
        </p:txBody>
      </p:sp>
    </p:spTree>
    <p:extLst>
      <p:ext uri="{BB962C8B-B14F-4D97-AF65-F5344CB8AC3E}">
        <p14:creationId xmlns:p14="http://schemas.microsoft.com/office/powerpoint/2010/main" val="3868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90292" y="746229"/>
            <a:ext cx="420554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ABC vuông tại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en-US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5846" name="Group 35845"/>
          <p:cNvGrpSpPr/>
          <p:nvPr/>
        </p:nvGrpSpPr>
        <p:grpSpPr>
          <a:xfrm>
            <a:off x="4718918" y="3183530"/>
            <a:ext cx="3275629" cy="1976238"/>
            <a:chOff x="5042349" y="2922590"/>
            <a:chExt cx="3275629" cy="1976238"/>
          </a:xfrm>
        </p:grpSpPr>
        <p:grpSp>
          <p:nvGrpSpPr>
            <p:cNvPr id="35844" name="Group 35843"/>
            <p:cNvGrpSpPr/>
            <p:nvPr/>
          </p:nvGrpSpPr>
          <p:grpSpPr>
            <a:xfrm>
              <a:off x="5042349" y="2922590"/>
              <a:ext cx="3275629" cy="1976238"/>
              <a:chOff x="4818723" y="3113735"/>
              <a:chExt cx="3275629" cy="1976238"/>
            </a:xfrm>
          </p:grpSpPr>
          <p:sp>
            <p:nvSpPr>
              <p:cNvPr id="42" name="Line 4"/>
              <p:cNvSpPr>
                <a:spLocks noChangeShapeType="1"/>
              </p:cNvSpPr>
              <p:nvPr/>
            </p:nvSpPr>
            <p:spPr bwMode="auto">
              <a:xfrm>
                <a:off x="5234023" y="3444977"/>
                <a:ext cx="2439416" cy="149642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>
                <a:off x="5234023" y="3444977"/>
                <a:ext cx="7483" cy="147494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5241506" y="4934243"/>
                <a:ext cx="2416967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Oval 12"/>
              <p:cNvSpPr>
                <a:spLocks noChangeArrowheads="1"/>
              </p:cNvSpPr>
              <p:nvPr/>
            </p:nvSpPr>
            <p:spPr bwMode="auto">
              <a:xfrm>
                <a:off x="7621059" y="4884124"/>
                <a:ext cx="74829" cy="7875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4"/>
              <p:cNvSpPr>
                <a:spLocks noChangeShapeType="1"/>
              </p:cNvSpPr>
              <p:nvPr/>
            </p:nvSpPr>
            <p:spPr bwMode="auto">
              <a:xfrm>
                <a:off x="5241506" y="4783885"/>
                <a:ext cx="1571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5"/>
              <p:cNvSpPr>
                <a:spLocks noChangeShapeType="1"/>
              </p:cNvSpPr>
              <p:nvPr/>
            </p:nvSpPr>
            <p:spPr bwMode="auto">
              <a:xfrm>
                <a:off x="5398647" y="4783885"/>
                <a:ext cx="0" cy="13603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39"/>
              <p:cNvSpPr txBox="1">
                <a:spLocks noChangeArrowheads="1"/>
              </p:cNvSpPr>
              <p:nvPr/>
            </p:nvSpPr>
            <p:spPr bwMode="auto">
              <a:xfrm>
                <a:off x="4818724" y="4635317"/>
                <a:ext cx="376015" cy="447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vi-VN" sz="200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15" name="Text Box 42"/>
              <p:cNvSpPr txBox="1">
                <a:spLocks noChangeArrowheads="1"/>
              </p:cNvSpPr>
              <p:nvPr/>
            </p:nvSpPr>
            <p:spPr bwMode="auto">
              <a:xfrm>
                <a:off x="7718337" y="4642477"/>
                <a:ext cx="376015" cy="447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vi-VN" sz="200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22" name="Oval 68"/>
              <p:cNvSpPr>
                <a:spLocks noChangeArrowheads="1"/>
              </p:cNvSpPr>
              <p:nvPr/>
            </p:nvSpPr>
            <p:spPr bwMode="auto">
              <a:xfrm>
                <a:off x="5212718" y="3427725"/>
                <a:ext cx="74829" cy="7875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Text Box 43"/>
              <p:cNvSpPr txBox="1">
                <a:spLocks noChangeArrowheads="1"/>
              </p:cNvSpPr>
              <p:nvPr/>
            </p:nvSpPr>
            <p:spPr bwMode="auto">
              <a:xfrm>
                <a:off x="4818723" y="3113735"/>
                <a:ext cx="376015" cy="412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B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5436343" y="4703718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9" name="Group 35848"/>
          <p:cNvGrpSpPr/>
          <p:nvPr/>
        </p:nvGrpSpPr>
        <p:grpSpPr>
          <a:xfrm>
            <a:off x="5107304" y="3492712"/>
            <a:ext cx="927875" cy="1608284"/>
            <a:chOff x="6091011" y="2905337"/>
            <a:chExt cx="927875" cy="1608284"/>
          </a:xfrm>
        </p:grpSpPr>
        <p:grpSp>
          <p:nvGrpSpPr>
            <p:cNvPr id="35843" name="Group 35842"/>
            <p:cNvGrpSpPr/>
            <p:nvPr/>
          </p:nvGrpSpPr>
          <p:grpSpPr>
            <a:xfrm>
              <a:off x="6091011" y="2905337"/>
              <a:ext cx="899087" cy="1608284"/>
              <a:chOff x="5195466" y="3417803"/>
              <a:chExt cx="899087" cy="1608284"/>
            </a:xfrm>
          </p:grpSpPr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>
                <a:off x="5234023" y="3444977"/>
                <a:ext cx="860530" cy="150358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Oval 13"/>
              <p:cNvSpPr>
                <a:spLocks noChangeArrowheads="1"/>
              </p:cNvSpPr>
              <p:nvPr/>
            </p:nvSpPr>
            <p:spPr bwMode="auto">
              <a:xfrm>
                <a:off x="5195466" y="3417803"/>
                <a:ext cx="74829" cy="7875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18"/>
              <p:cNvSpPr>
                <a:spLocks noChangeArrowheads="1"/>
              </p:cNvSpPr>
              <p:nvPr/>
            </p:nvSpPr>
            <p:spPr bwMode="auto">
              <a:xfrm rot="9382750">
                <a:off x="5252731" y="3647245"/>
                <a:ext cx="95407" cy="100239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19"/>
              <p:cNvSpPr>
                <a:spLocks noChangeArrowheads="1"/>
              </p:cNvSpPr>
              <p:nvPr/>
            </p:nvSpPr>
            <p:spPr bwMode="auto">
              <a:xfrm rot="9382750">
                <a:off x="5372457" y="3575646"/>
                <a:ext cx="95407" cy="100239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43"/>
              <p:cNvSpPr txBox="1">
                <a:spLocks noChangeArrowheads="1"/>
              </p:cNvSpPr>
              <p:nvPr/>
            </p:nvSpPr>
            <p:spPr bwMode="auto">
              <a:xfrm>
                <a:off x="5586107" y="4578591"/>
                <a:ext cx="376015" cy="447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vi-VN" sz="20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</p:grp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6944057" y="4379466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51" name="Group 35850"/>
          <p:cNvGrpSpPr/>
          <p:nvPr/>
        </p:nvGrpSpPr>
        <p:grpSpPr>
          <a:xfrm>
            <a:off x="5960350" y="3844823"/>
            <a:ext cx="914158" cy="1192369"/>
            <a:chOff x="5834500" y="5027482"/>
            <a:chExt cx="914158" cy="1192369"/>
          </a:xfrm>
        </p:grpSpPr>
        <p:grpSp>
          <p:nvGrpSpPr>
            <p:cNvPr id="35850" name="Group 35849"/>
            <p:cNvGrpSpPr/>
            <p:nvPr/>
          </p:nvGrpSpPr>
          <p:grpSpPr>
            <a:xfrm>
              <a:off x="5871705" y="5027482"/>
              <a:ext cx="876953" cy="1152990"/>
              <a:chOff x="6100144" y="4853098"/>
              <a:chExt cx="876953" cy="1152990"/>
            </a:xfrm>
          </p:grpSpPr>
          <p:grpSp>
            <p:nvGrpSpPr>
              <p:cNvPr id="35841" name="Group 35840"/>
              <p:cNvGrpSpPr/>
              <p:nvPr/>
            </p:nvGrpSpPr>
            <p:grpSpPr>
              <a:xfrm>
                <a:off x="6100144" y="4853098"/>
                <a:ext cx="876953" cy="1152990"/>
                <a:chOff x="6390127" y="5118570"/>
                <a:chExt cx="876953" cy="1152990"/>
              </a:xfrm>
            </p:grpSpPr>
            <p:sp>
              <p:nvSpPr>
                <p:cNvPr id="48" name="Oval 10"/>
                <p:cNvSpPr>
                  <a:spLocks noChangeArrowheads="1"/>
                </p:cNvSpPr>
                <p:nvPr/>
              </p:nvSpPr>
              <p:spPr bwMode="auto">
                <a:xfrm>
                  <a:off x="6816236" y="5566066"/>
                  <a:ext cx="74829" cy="787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6390127" y="5584206"/>
                  <a:ext cx="463938" cy="68735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6637062" y="5519767"/>
                  <a:ext cx="67346" cy="11455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7"/>
                <p:cNvSpPr>
                  <a:spLocks noChangeShapeType="1"/>
                </p:cNvSpPr>
                <p:nvPr/>
              </p:nvSpPr>
              <p:spPr bwMode="auto">
                <a:xfrm>
                  <a:off x="6637062" y="5634326"/>
                  <a:ext cx="112243" cy="64439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6891065" y="5118570"/>
                  <a:ext cx="376015" cy="4474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vi-VN" sz="2000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6526252" y="5300816"/>
                <a:ext cx="74829" cy="7875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Oval 67"/>
            <p:cNvSpPr>
              <a:spLocks noChangeArrowheads="1"/>
            </p:cNvSpPr>
            <p:nvPr/>
          </p:nvSpPr>
          <p:spPr bwMode="auto">
            <a:xfrm>
              <a:off x="5834500" y="6141092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52" name="Group 35851"/>
          <p:cNvGrpSpPr/>
          <p:nvPr/>
        </p:nvGrpSpPr>
        <p:grpSpPr>
          <a:xfrm>
            <a:off x="4831787" y="3482539"/>
            <a:ext cx="1677983" cy="2851329"/>
            <a:chOff x="4818724" y="3508665"/>
            <a:chExt cx="1677983" cy="2851329"/>
          </a:xfrm>
        </p:grpSpPr>
        <p:sp>
          <p:nvSpPr>
            <p:cNvPr id="17" name="Line 63"/>
            <p:cNvSpPr>
              <a:spLocks noChangeShapeType="1"/>
            </p:cNvSpPr>
            <p:nvPr/>
          </p:nvSpPr>
          <p:spPr bwMode="auto">
            <a:xfrm flipH="1">
              <a:off x="5126199" y="4309039"/>
              <a:ext cx="1324468" cy="19689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4"/>
            <p:cNvSpPr>
              <a:spLocks noChangeShapeType="1"/>
            </p:cNvSpPr>
            <p:nvPr/>
          </p:nvSpPr>
          <p:spPr bwMode="auto">
            <a:xfrm>
              <a:off x="5137602" y="3520797"/>
              <a:ext cx="0" cy="2756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67"/>
            <p:cNvSpPr>
              <a:spLocks noChangeArrowheads="1"/>
            </p:cNvSpPr>
            <p:nvPr/>
          </p:nvSpPr>
          <p:spPr bwMode="auto">
            <a:xfrm>
              <a:off x="5109206" y="6281235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69"/>
            <p:cNvSpPr txBox="1">
              <a:spLocks noChangeArrowheads="1"/>
            </p:cNvSpPr>
            <p:nvPr/>
          </p:nvSpPr>
          <p:spPr bwMode="auto">
            <a:xfrm>
              <a:off x="4818724" y="5825517"/>
              <a:ext cx="355507" cy="43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5106191" y="3508665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67"/>
            <p:cNvSpPr>
              <a:spLocks noChangeArrowheads="1"/>
            </p:cNvSpPr>
            <p:nvPr/>
          </p:nvSpPr>
          <p:spPr bwMode="auto">
            <a:xfrm>
              <a:off x="5117573" y="4975374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67"/>
            <p:cNvSpPr>
              <a:spLocks noChangeArrowheads="1"/>
            </p:cNvSpPr>
            <p:nvPr/>
          </p:nvSpPr>
          <p:spPr bwMode="auto">
            <a:xfrm>
              <a:off x="6421878" y="4285445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" name="Oval 93"/>
          <p:cNvSpPr>
            <a:spLocks noChangeArrowheads="1"/>
          </p:cNvSpPr>
          <p:nvPr/>
        </p:nvSpPr>
        <p:spPr bwMode="auto">
          <a:xfrm>
            <a:off x="5960140" y="4962545"/>
            <a:ext cx="74829" cy="7875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82"/>
          <p:cNvSpPr>
            <a:spLocks noChangeShapeType="1"/>
          </p:cNvSpPr>
          <p:nvPr/>
        </p:nvSpPr>
        <p:spPr bwMode="auto">
          <a:xfrm>
            <a:off x="6009810" y="5017296"/>
            <a:ext cx="463938" cy="81623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25109" y="4343798"/>
            <a:ext cx="376014" cy="1496427"/>
            <a:chOff x="3667964" y="4357653"/>
            <a:chExt cx="376014" cy="1496427"/>
          </a:xfrm>
        </p:grpSpPr>
        <p:sp>
          <p:nvSpPr>
            <p:cNvPr id="27" name="Text Box 92"/>
            <p:cNvSpPr txBox="1">
              <a:spLocks noChangeArrowheads="1"/>
            </p:cNvSpPr>
            <p:nvPr/>
          </p:nvSpPr>
          <p:spPr bwMode="auto">
            <a:xfrm>
              <a:off x="3667964" y="5003837"/>
              <a:ext cx="376014" cy="447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 dirty="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29" name="Line 80"/>
            <p:cNvSpPr>
              <a:spLocks noChangeShapeType="1"/>
            </p:cNvSpPr>
            <p:nvPr/>
          </p:nvSpPr>
          <p:spPr bwMode="auto">
            <a:xfrm>
              <a:off x="3709120" y="4357653"/>
              <a:ext cx="0" cy="14964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85"/>
            <p:cNvSpPr>
              <a:spLocks noChangeShapeType="1"/>
            </p:cNvSpPr>
            <p:nvPr/>
          </p:nvSpPr>
          <p:spPr bwMode="auto">
            <a:xfrm>
              <a:off x="3724085" y="4894648"/>
              <a:ext cx="14217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6"/>
            <p:cNvSpPr>
              <a:spLocks noChangeShapeType="1"/>
            </p:cNvSpPr>
            <p:nvPr/>
          </p:nvSpPr>
          <p:spPr bwMode="auto">
            <a:xfrm>
              <a:off x="3866260" y="4894648"/>
              <a:ext cx="0" cy="1360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88"/>
            <p:cNvSpPr>
              <a:spLocks noChangeArrowheads="1"/>
            </p:cNvSpPr>
            <p:nvPr/>
          </p:nvSpPr>
          <p:spPr bwMode="auto">
            <a:xfrm>
              <a:off x="3671705" y="4994887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52320" y="5014972"/>
            <a:ext cx="1309502" cy="850242"/>
            <a:chOff x="552460" y="4973407"/>
            <a:chExt cx="1309502" cy="850242"/>
          </a:xfrm>
        </p:grpSpPr>
        <p:sp>
          <p:nvSpPr>
            <p:cNvPr id="26" name="Text Box 91"/>
            <p:cNvSpPr txBox="1">
              <a:spLocks noChangeArrowheads="1"/>
            </p:cNvSpPr>
            <p:nvPr/>
          </p:nvSpPr>
          <p:spPr bwMode="auto">
            <a:xfrm>
              <a:off x="1019029" y="5376153"/>
              <a:ext cx="376014" cy="447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 dirty="0">
                  <a:solidFill>
                    <a:schemeClr val="bg1"/>
                  </a:solidFill>
                  <a:latin typeface="Arial" charset="0"/>
                </a:rPr>
                <a:t>K</a:t>
              </a:r>
            </a:p>
          </p:txBody>
        </p:sp>
        <p:sp>
          <p:nvSpPr>
            <p:cNvPr id="30" name="Line 81"/>
            <p:cNvSpPr>
              <a:spLocks noChangeShapeType="1"/>
            </p:cNvSpPr>
            <p:nvPr/>
          </p:nvSpPr>
          <p:spPr bwMode="auto">
            <a:xfrm>
              <a:off x="552460" y="4973407"/>
              <a:ext cx="1309502" cy="8090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83"/>
            <p:cNvSpPr>
              <a:spLocks noChangeShapeType="1"/>
            </p:cNvSpPr>
            <p:nvPr/>
          </p:nvSpPr>
          <p:spPr bwMode="auto">
            <a:xfrm flipH="1">
              <a:off x="947941" y="5274124"/>
              <a:ext cx="74829" cy="1073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84"/>
            <p:cNvSpPr>
              <a:spLocks noChangeShapeType="1"/>
            </p:cNvSpPr>
            <p:nvPr/>
          </p:nvSpPr>
          <p:spPr bwMode="auto">
            <a:xfrm>
              <a:off x="947941" y="5381523"/>
              <a:ext cx="119726" cy="78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89"/>
            <p:cNvSpPr>
              <a:spLocks noChangeArrowheads="1"/>
            </p:cNvSpPr>
            <p:nvPr/>
          </p:nvSpPr>
          <p:spPr bwMode="auto">
            <a:xfrm>
              <a:off x="1088245" y="5302764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44480" y="5741370"/>
            <a:ext cx="451945" cy="412094"/>
            <a:chOff x="6444480" y="5741370"/>
            <a:chExt cx="451945" cy="412094"/>
          </a:xfrm>
        </p:grpSpPr>
        <p:sp>
          <p:nvSpPr>
            <p:cNvPr id="25" name="Text Box 92"/>
            <p:cNvSpPr txBox="1">
              <a:spLocks noChangeArrowheads="1"/>
            </p:cNvSpPr>
            <p:nvPr/>
          </p:nvSpPr>
          <p:spPr bwMode="auto">
            <a:xfrm>
              <a:off x="6520410" y="5741370"/>
              <a:ext cx="376015" cy="41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Arial" charset="0"/>
                </a:rPr>
                <a:t>N</a:t>
              </a:r>
              <a:endParaRPr lang="vi-VN" sz="20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0" name="Oval 93"/>
            <p:cNvSpPr>
              <a:spLocks noChangeArrowheads="1"/>
            </p:cNvSpPr>
            <p:nvPr/>
          </p:nvSpPr>
          <p:spPr bwMode="auto">
            <a:xfrm>
              <a:off x="6444480" y="5799749"/>
              <a:ext cx="74829" cy="787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94540" y="1611760"/>
            <a:ext cx="581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 MD vuông góc với BC tại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86098" y="2082139"/>
            <a:ext cx="837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 thẳng MD và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 cắt nhau tại E. </a:t>
            </a:r>
            <a:endParaRPr lang="en-US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83565" y="2602349"/>
            <a:ext cx="29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DH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 MC tại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H,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5647" y="320631"/>
            <a:ext cx="1781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 hình:</a:t>
            </a:r>
            <a:endParaRPr lang="en-US" sz="3200" u="sng" dirty="0"/>
          </a:p>
        </p:txBody>
      </p:sp>
      <p:sp>
        <p:nvSpPr>
          <p:cNvPr id="73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90286" y="1161874"/>
            <a:ext cx="832313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Tia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phân giác góc B cắt cạnh AC tại M. </a:t>
            </a:r>
            <a:endParaRPr lang="en-US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29051" y="2602344"/>
            <a:ext cx="22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AK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 ME tại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K.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7127996" y="2588484"/>
            <a:ext cx="428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Hai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tia DH và AK cắt nhau tại 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0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79" grpId="0" animBg="1"/>
      <p:bldP spid="31" grpId="0" animBg="1"/>
      <p:bldP spid="5" grpId="0"/>
      <p:bldP spid="6" grpId="0"/>
      <p:bldP spid="70" grpId="0"/>
      <p:bldP spid="7" grpId="0"/>
      <p:bldP spid="73" grpId="0"/>
      <p:bldP spid="75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Line 2"/>
          <p:cNvSpPr>
            <a:spLocks noChangeShapeType="1"/>
          </p:cNvSpPr>
          <p:nvPr/>
        </p:nvSpPr>
        <p:spPr bwMode="auto">
          <a:xfrm flipH="1">
            <a:off x="3668798" y="0"/>
            <a:ext cx="15875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781050" y="450850"/>
            <a:ext cx="2070100" cy="1327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6" name="Oval 14"/>
          <p:cNvSpPr>
            <a:spLocks noChangeArrowheads="1"/>
          </p:cNvSpPr>
          <p:nvPr/>
        </p:nvSpPr>
        <p:spPr bwMode="auto">
          <a:xfrm>
            <a:off x="755650" y="173355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51" name="Oval 19"/>
          <p:cNvSpPr>
            <a:spLocks noChangeArrowheads="1"/>
          </p:cNvSpPr>
          <p:nvPr/>
        </p:nvSpPr>
        <p:spPr bwMode="auto">
          <a:xfrm>
            <a:off x="2806700" y="172720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52" name="Oval 20"/>
          <p:cNvSpPr>
            <a:spLocks noChangeArrowheads="1"/>
          </p:cNvSpPr>
          <p:nvPr/>
        </p:nvSpPr>
        <p:spPr bwMode="auto">
          <a:xfrm>
            <a:off x="755650" y="41910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53" name="Line 21"/>
          <p:cNvSpPr>
            <a:spLocks noChangeShapeType="1"/>
          </p:cNvSpPr>
          <p:nvPr/>
        </p:nvSpPr>
        <p:spPr bwMode="auto">
          <a:xfrm>
            <a:off x="787400" y="1638300"/>
            <a:ext cx="133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>
            <a:off x="920750" y="1638300"/>
            <a:ext cx="0" cy="120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04950" y="1104900"/>
            <a:ext cx="425450" cy="666750"/>
            <a:chOff x="1504950" y="1104900"/>
            <a:chExt cx="425450" cy="666750"/>
          </a:xfrm>
        </p:grpSpPr>
        <p:sp>
          <p:nvSpPr>
            <p:cNvPr id="172049" name="Oval 17"/>
            <p:cNvSpPr>
              <a:spLocks noChangeArrowheads="1"/>
            </p:cNvSpPr>
            <p:nvPr/>
          </p:nvSpPr>
          <p:spPr bwMode="auto">
            <a:xfrm>
              <a:off x="1866900" y="1130300"/>
              <a:ext cx="63500" cy="698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5" name="Line 23"/>
            <p:cNvSpPr>
              <a:spLocks noChangeShapeType="1"/>
            </p:cNvSpPr>
            <p:nvPr/>
          </p:nvSpPr>
          <p:spPr bwMode="auto">
            <a:xfrm flipH="1">
              <a:off x="1714500" y="1104900"/>
              <a:ext cx="57150" cy="101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8" name="Line 16"/>
            <p:cNvSpPr>
              <a:spLocks noChangeShapeType="1"/>
            </p:cNvSpPr>
            <p:nvPr/>
          </p:nvSpPr>
          <p:spPr bwMode="auto">
            <a:xfrm flipV="1">
              <a:off x="1504950" y="1162050"/>
              <a:ext cx="393700" cy="6096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6" name="Line 24"/>
            <p:cNvSpPr>
              <a:spLocks noChangeShapeType="1"/>
            </p:cNvSpPr>
            <p:nvPr/>
          </p:nvSpPr>
          <p:spPr bwMode="auto">
            <a:xfrm>
              <a:off x="1714500" y="1206500"/>
              <a:ext cx="95250" cy="57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1046" y="450850"/>
            <a:ext cx="775654" cy="1352550"/>
            <a:chOff x="761046" y="450850"/>
            <a:chExt cx="775654" cy="1352550"/>
          </a:xfrm>
        </p:grpSpPr>
        <p:sp>
          <p:nvSpPr>
            <p:cNvPr id="172050" name="Oval 18"/>
            <p:cNvSpPr>
              <a:spLocks noChangeArrowheads="1"/>
            </p:cNvSpPr>
            <p:nvPr/>
          </p:nvSpPr>
          <p:spPr bwMode="auto">
            <a:xfrm>
              <a:off x="1473200" y="1733550"/>
              <a:ext cx="63500" cy="698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7" name="Line 15"/>
            <p:cNvSpPr>
              <a:spLocks noChangeShapeType="1"/>
            </p:cNvSpPr>
            <p:nvPr/>
          </p:nvSpPr>
          <p:spPr bwMode="auto">
            <a:xfrm>
              <a:off x="781050" y="450850"/>
              <a:ext cx="730250" cy="1333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7" name="AutoShape 25"/>
            <p:cNvSpPr>
              <a:spLocks noChangeArrowheads="1"/>
            </p:cNvSpPr>
            <p:nvPr/>
          </p:nvSpPr>
          <p:spPr bwMode="auto">
            <a:xfrm rot="9382750">
              <a:off x="761046" y="668590"/>
              <a:ext cx="152720" cy="6678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8" name="AutoShape 26"/>
            <p:cNvSpPr>
              <a:spLocks noChangeArrowheads="1"/>
            </p:cNvSpPr>
            <p:nvPr/>
          </p:nvSpPr>
          <p:spPr bwMode="auto">
            <a:xfrm rot="9382750">
              <a:off x="899809" y="615624"/>
              <a:ext cx="105690" cy="4572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096" name="Line 64"/>
          <p:cNvSpPr>
            <a:spLocks noChangeShapeType="1"/>
          </p:cNvSpPr>
          <p:nvPr/>
        </p:nvSpPr>
        <p:spPr bwMode="auto">
          <a:xfrm>
            <a:off x="815774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6" name="Text Box 74"/>
          <p:cNvSpPr txBox="1">
            <a:spLocks noChangeArrowheads="1"/>
          </p:cNvSpPr>
          <p:nvPr/>
        </p:nvSpPr>
        <p:spPr bwMode="auto">
          <a:xfrm>
            <a:off x="1851025" y="765484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8625" y="207963"/>
            <a:ext cx="2779713" cy="1701800"/>
            <a:chOff x="428625" y="207963"/>
            <a:chExt cx="2779713" cy="1701800"/>
          </a:xfrm>
        </p:grpSpPr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>
              <a:off x="787400" y="1771650"/>
              <a:ext cx="20510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4" name="Line 12"/>
            <p:cNvSpPr>
              <a:spLocks noChangeShapeType="1"/>
            </p:cNvSpPr>
            <p:nvPr/>
          </p:nvSpPr>
          <p:spPr bwMode="auto">
            <a:xfrm>
              <a:off x="781050" y="450850"/>
              <a:ext cx="6350" cy="13081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4" name="Text Box 72"/>
            <p:cNvSpPr txBox="1">
              <a:spLocks noChangeArrowheads="1"/>
            </p:cNvSpPr>
            <p:nvPr/>
          </p:nvSpPr>
          <p:spPr bwMode="auto">
            <a:xfrm>
              <a:off x="428625" y="1506538"/>
              <a:ext cx="3190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2105" name="Text Box 73"/>
            <p:cNvSpPr txBox="1">
              <a:spLocks noChangeArrowheads="1"/>
            </p:cNvSpPr>
            <p:nvPr/>
          </p:nvSpPr>
          <p:spPr bwMode="auto">
            <a:xfrm>
              <a:off x="465138" y="207963"/>
              <a:ext cx="319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72107" name="Text Box 75"/>
            <p:cNvSpPr txBox="1">
              <a:spLocks noChangeArrowheads="1"/>
            </p:cNvSpPr>
            <p:nvPr/>
          </p:nvSpPr>
          <p:spPr bwMode="auto">
            <a:xfrm>
              <a:off x="2889250" y="1512888"/>
              <a:ext cx="3190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72108" name="Text Box 76"/>
          <p:cNvSpPr txBox="1">
            <a:spLocks noChangeArrowheads="1"/>
          </p:cNvSpPr>
          <p:nvPr/>
        </p:nvSpPr>
        <p:spPr bwMode="auto">
          <a:xfrm>
            <a:off x="1329753" y="1803047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1662" y="1283376"/>
            <a:ext cx="390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ABM và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DBM </a:t>
            </a:r>
            <a:r>
              <a:rPr lang="en-US" alt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tam giác vuông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1662" y="1913541"/>
            <a:ext cx="325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Cạnh huyền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BM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1662" y="2536282"/>
                <a:ext cx="3880338" cy="941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ABM</m:t>
                        </m:r>
                      </m:e>
                    </m:acc>
                    <m:r>
                      <a:rPr lang="en-US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DBM</m:t>
                        </m:r>
                      </m:e>
                    </m:acc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vì BM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 phân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</a:p>
              <a:p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của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altLang="en-US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  <m:t>BC</m:t>
                        </m:r>
                      </m:e>
                    </m:acc>
                  </m:oMath>
                </a14:m>
                <a:endParaRPr lang="en-US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662" y="2536282"/>
                <a:ext cx="3880338" cy="941668"/>
              </a:xfrm>
              <a:prstGeom prst="rect">
                <a:avLst/>
              </a:prstGeom>
              <a:blipFill rotWithShape="1">
                <a:blip r:embed="rId2"/>
                <a:stretch>
                  <a:fillRect l="-1256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28146" y="473580"/>
            <a:ext cx="15558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Khai thác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66"/>
              <p:cNvSpPr txBox="1">
                <a:spLocks noChangeArrowheads="1"/>
              </p:cNvSpPr>
              <p:nvPr/>
            </p:nvSpPr>
            <p:spPr bwMode="auto">
              <a:xfrm>
                <a:off x="3805154" y="-4126"/>
                <a:ext cx="4590220" cy="3588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en-US" sz="20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Lời giải:</a:t>
                </a:r>
                <a:endPara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0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Chứng minh</a:t>
                </a:r>
                <a:r>
                  <a:rPr lang="en-US" sz="2000" b="1" u="sng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u="sng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0" u="sng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𝐁𝐌𝐀</m:t>
                        </m:r>
                      </m:e>
                    </m:acc>
                    <m:r>
                      <a:rPr lang="en-US" sz="2000" b="1" i="0" u="sng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 u="sng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0" u="sng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𝐁𝐌𝐃</m:t>
                        </m:r>
                      </m:e>
                    </m:acc>
                  </m:oMath>
                </a14:m>
                <a:endParaRPr lang="en-US" sz="20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BAM</m:t>
                        </m:r>
                      </m:e>
                    </m:acc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(gt)                                       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và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M</m:t>
                        </m:r>
                      </m:e>
                    </m:acc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(MD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⊥BC)                 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ABM và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DBM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BAM</m:t>
                        </m:r>
                      </m:e>
                    </m:acc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BDM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(cmt)</a:t>
                </a: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Cạnh BM chung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ABM</m:t>
                        </m:r>
                      </m:e>
                    </m:acc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DBM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(BM là phân giác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  <m:t>ABC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⇒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ABM =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DBM (cạnh huyền.góc nhọn)</a:t>
                </a: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BMA</m:t>
                        </m:r>
                      </m:e>
                    </m:acc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BMD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(2 góc tương ứng)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5154" y="-4126"/>
                <a:ext cx="4590220" cy="3588355"/>
              </a:xfrm>
              <a:prstGeom prst="rect">
                <a:avLst/>
              </a:prstGeom>
              <a:blipFill rotWithShape="1">
                <a:blip r:embed="rId3"/>
                <a:stretch>
                  <a:fillRect l="-1328" t="-849" r="-2125" b="-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71192" y="1862638"/>
                <a:ext cx="620363" cy="1014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192" y="1862638"/>
                <a:ext cx="620363" cy="10145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-175213" y="3314937"/>
            <a:ext cx="4149737" cy="2992444"/>
            <a:chOff x="-151767" y="3314937"/>
            <a:chExt cx="4149737" cy="2992444"/>
          </a:xfrm>
        </p:grpSpPr>
        <p:sp>
          <p:nvSpPr>
            <p:cNvPr id="52" name="Line 79"/>
            <p:cNvSpPr>
              <a:spLocks noChangeShapeType="1"/>
            </p:cNvSpPr>
            <p:nvPr/>
          </p:nvSpPr>
          <p:spPr bwMode="auto">
            <a:xfrm flipH="1">
              <a:off x="356234" y="3413362"/>
              <a:ext cx="14288" cy="28209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80"/>
            <p:cNvSpPr>
              <a:spLocks noChangeShapeType="1"/>
            </p:cNvSpPr>
            <p:nvPr/>
          </p:nvSpPr>
          <p:spPr bwMode="auto">
            <a:xfrm>
              <a:off x="35191" y="4764328"/>
              <a:ext cx="35702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ABC,Â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= 90</a:t>
                  </a:r>
                  <a:r>
                    <a:rPr lang="en-US" altLang="en-US" sz="1600" baseline="300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BM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ABC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GT   MD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BC (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BC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), DM</a:t>
                  </a:r>
                  <a14:m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AB</m:t>
                      </m:r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E</m:t>
                          </m:r>
                        </m:e>
                      </m:d>
                    </m:oMath>
                  </a14:m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DH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MC tại H,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AK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ME tại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K</a:t>
                  </a: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  AK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DH</a:t>
                  </a:r>
                  <a:r>
                    <a:rPr lang="en-US" altLang="en-US" sz="1600" b="0" dirty="0" smtClean="0">
                      <a:solidFill>
                        <a:srgbClr val="FFFFFF"/>
                      </a:solidFill>
                      <a:ea typeface="Cambria Math"/>
                      <a:cs typeface="Times New Roman" pitchFamily="18" charset="0"/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N</m:t>
                          </m:r>
                        </m:e>
                      </m:d>
                      <m:r>
                        <a:rPr lang="en-US" altLang="en-US" sz="16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54" name="Text 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44" r="-7068" b="-50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KL   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BMA</m:t>
                          </m:r>
                        </m:e>
                      </m:acc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BMD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b)  AC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= DE</a:t>
                  </a: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c)  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AME =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DMC.</a:t>
                  </a:r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d</a:t>
                  </a: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MN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là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 i="0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  <m:t>KMH</m:t>
                          </m:r>
                        </m:e>
                      </m:acc>
                    </m:oMath>
                  </a14:m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55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15" r="-602" b="-41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51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96" grpId="0" animBg="1"/>
      <p:bldP spid="3" grpId="0"/>
      <p:bldP spid="4" grpId="0"/>
      <p:bldP spid="5" grpId="0"/>
      <p:bldP spid="6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 flipH="1">
            <a:off x="3671242" y="-559"/>
            <a:ext cx="15875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131" name="Group 3"/>
          <p:cNvGrpSpPr>
            <a:grpSpLocks/>
          </p:cNvGrpSpPr>
          <p:nvPr/>
        </p:nvGrpSpPr>
        <p:grpSpPr bwMode="auto">
          <a:xfrm>
            <a:off x="755650" y="419100"/>
            <a:ext cx="2114550" cy="1384300"/>
            <a:chOff x="476" y="264"/>
            <a:chExt cx="1332" cy="872"/>
          </a:xfrm>
        </p:grpSpPr>
        <p:sp>
          <p:nvSpPr>
            <p:cNvPr id="176132" name="Line 4"/>
            <p:cNvSpPr>
              <a:spLocks noChangeShapeType="1"/>
            </p:cNvSpPr>
            <p:nvPr/>
          </p:nvSpPr>
          <p:spPr bwMode="auto">
            <a:xfrm>
              <a:off x="492" y="284"/>
              <a:ext cx="1304" cy="8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3" name="Line 5"/>
            <p:cNvSpPr>
              <a:spLocks noChangeShapeType="1"/>
            </p:cNvSpPr>
            <p:nvPr/>
          </p:nvSpPr>
          <p:spPr bwMode="auto">
            <a:xfrm>
              <a:off x="492" y="284"/>
              <a:ext cx="4" cy="82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4" name="Line 6"/>
            <p:cNvSpPr>
              <a:spLocks noChangeShapeType="1"/>
            </p:cNvSpPr>
            <p:nvPr/>
          </p:nvSpPr>
          <p:spPr bwMode="auto">
            <a:xfrm>
              <a:off x="496" y="1116"/>
              <a:ext cx="12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5" name="Oval 7"/>
            <p:cNvSpPr>
              <a:spLocks noChangeArrowheads="1"/>
            </p:cNvSpPr>
            <p:nvPr/>
          </p:nvSpPr>
          <p:spPr bwMode="auto">
            <a:xfrm>
              <a:off x="476" y="109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36" name="Line 8"/>
            <p:cNvSpPr>
              <a:spLocks noChangeShapeType="1"/>
            </p:cNvSpPr>
            <p:nvPr/>
          </p:nvSpPr>
          <p:spPr bwMode="auto">
            <a:xfrm>
              <a:off x="492" y="284"/>
              <a:ext cx="460" cy="8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7" name="Line 9"/>
            <p:cNvSpPr>
              <a:spLocks noChangeShapeType="1"/>
            </p:cNvSpPr>
            <p:nvPr/>
          </p:nvSpPr>
          <p:spPr bwMode="auto">
            <a:xfrm flipV="1">
              <a:off x="948" y="732"/>
              <a:ext cx="248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8" name="Oval 10"/>
            <p:cNvSpPr>
              <a:spLocks noChangeArrowheads="1"/>
            </p:cNvSpPr>
            <p:nvPr/>
          </p:nvSpPr>
          <p:spPr bwMode="auto">
            <a:xfrm>
              <a:off x="1176" y="71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39" name="Oval 11"/>
            <p:cNvSpPr>
              <a:spLocks noChangeArrowheads="1"/>
            </p:cNvSpPr>
            <p:nvPr/>
          </p:nvSpPr>
          <p:spPr bwMode="auto">
            <a:xfrm>
              <a:off x="928" y="109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0" name="Oval 12"/>
            <p:cNvSpPr>
              <a:spLocks noChangeArrowheads="1"/>
            </p:cNvSpPr>
            <p:nvPr/>
          </p:nvSpPr>
          <p:spPr bwMode="auto">
            <a:xfrm>
              <a:off x="1768" y="1088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1" name="Oval 13"/>
            <p:cNvSpPr>
              <a:spLocks noChangeArrowheads="1"/>
            </p:cNvSpPr>
            <p:nvPr/>
          </p:nvSpPr>
          <p:spPr bwMode="auto">
            <a:xfrm>
              <a:off x="476" y="264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2" name="Line 14"/>
            <p:cNvSpPr>
              <a:spLocks noChangeShapeType="1"/>
            </p:cNvSpPr>
            <p:nvPr/>
          </p:nvSpPr>
          <p:spPr bwMode="auto">
            <a:xfrm>
              <a:off x="496" y="1032"/>
              <a:ext cx="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>
              <a:off x="580" y="1032"/>
              <a:ext cx="0" cy="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4" name="Line 16"/>
            <p:cNvSpPr>
              <a:spLocks noChangeShapeType="1"/>
            </p:cNvSpPr>
            <p:nvPr/>
          </p:nvSpPr>
          <p:spPr bwMode="auto">
            <a:xfrm flipH="1">
              <a:off x="1080" y="696"/>
              <a:ext cx="36" cy="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5" name="Line 17"/>
            <p:cNvSpPr>
              <a:spLocks noChangeShapeType="1"/>
            </p:cNvSpPr>
            <p:nvPr/>
          </p:nvSpPr>
          <p:spPr bwMode="auto">
            <a:xfrm>
              <a:off x="1080" y="760"/>
              <a:ext cx="60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6" name="AutoShape 18"/>
            <p:cNvSpPr>
              <a:spLocks noChangeArrowheads="1"/>
            </p:cNvSpPr>
            <p:nvPr/>
          </p:nvSpPr>
          <p:spPr bwMode="auto">
            <a:xfrm rot="9382750">
              <a:off x="488" y="410"/>
              <a:ext cx="70" cy="7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7" name="AutoShape 19"/>
            <p:cNvSpPr>
              <a:spLocks noChangeArrowheads="1"/>
            </p:cNvSpPr>
            <p:nvPr/>
          </p:nvSpPr>
          <p:spPr bwMode="auto">
            <a:xfrm rot="9382750">
              <a:off x="569" y="362"/>
              <a:ext cx="67" cy="74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70" name="Line 42"/>
          <p:cNvSpPr>
            <a:spLocks noChangeShapeType="1"/>
          </p:cNvSpPr>
          <p:nvPr/>
        </p:nvSpPr>
        <p:spPr bwMode="auto">
          <a:xfrm>
            <a:off x="8152350" y="29028"/>
            <a:ext cx="0" cy="682897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1" name="Line 43"/>
          <p:cNvSpPr>
            <a:spLocks noChangeShapeType="1"/>
          </p:cNvSpPr>
          <p:nvPr/>
        </p:nvSpPr>
        <p:spPr bwMode="auto">
          <a:xfrm>
            <a:off x="3688740" y="3534131"/>
            <a:ext cx="446360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6" name="Text Box 48"/>
          <p:cNvSpPr txBox="1">
            <a:spLocks noChangeArrowheads="1"/>
          </p:cNvSpPr>
          <p:nvPr/>
        </p:nvSpPr>
        <p:spPr bwMode="auto">
          <a:xfrm>
            <a:off x="428625" y="150653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6177" name="Text Box 49"/>
          <p:cNvSpPr txBox="1">
            <a:spLocks noChangeArrowheads="1"/>
          </p:cNvSpPr>
          <p:nvPr/>
        </p:nvSpPr>
        <p:spPr bwMode="auto">
          <a:xfrm>
            <a:off x="465138" y="207963"/>
            <a:ext cx="319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6178" name="Text Box 50"/>
          <p:cNvSpPr txBox="1">
            <a:spLocks noChangeArrowheads="1"/>
          </p:cNvSpPr>
          <p:nvPr/>
        </p:nvSpPr>
        <p:spPr bwMode="auto">
          <a:xfrm>
            <a:off x="1851025" y="73818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6179" name="Text Box 51"/>
          <p:cNvSpPr txBox="1">
            <a:spLocks noChangeArrowheads="1"/>
          </p:cNvSpPr>
          <p:nvPr/>
        </p:nvSpPr>
        <p:spPr bwMode="auto">
          <a:xfrm>
            <a:off x="2889250" y="151288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6180" name="Text Box 52"/>
          <p:cNvSpPr txBox="1">
            <a:spLocks noChangeArrowheads="1"/>
          </p:cNvSpPr>
          <p:nvPr/>
        </p:nvSpPr>
        <p:spPr bwMode="auto">
          <a:xfrm>
            <a:off x="1520825" y="1693863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76181" name="Text Box 53"/>
          <p:cNvSpPr txBox="1">
            <a:spLocks noChangeArrowheads="1"/>
          </p:cNvSpPr>
          <p:nvPr/>
        </p:nvSpPr>
        <p:spPr bwMode="auto">
          <a:xfrm>
            <a:off x="9560655" y="3534131"/>
            <a:ext cx="1097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                        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9819683" y="3871512"/>
            <a:ext cx="70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</a:t>
            </a:r>
          </a:p>
        </p:txBody>
      </p:sp>
      <p:sp>
        <p:nvSpPr>
          <p:cNvPr id="176183" name="Rectangle 55"/>
          <p:cNvSpPr>
            <a:spLocks/>
          </p:cNvSpPr>
          <p:nvPr/>
        </p:nvSpPr>
        <p:spPr bwMode="auto">
          <a:xfrm>
            <a:off x="8652650" y="4160147"/>
            <a:ext cx="3071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buFont typeface="Arial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ABC =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DBE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6185" name="Group 57"/>
          <p:cNvGrpSpPr>
            <a:grpSpLocks/>
          </p:cNvGrpSpPr>
          <p:nvPr/>
        </p:nvGrpSpPr>
        <p:grpSpPr bwMode="auto">
          <a:xfrm>
            <a:off x="8515012" y="4760920"/>
            <a:ext cx="3151188" cy="781050"/>
            <a:chOff x="3069" y="1161"/>
            <a:chExt cx="1985" cy="492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3891" y="1161"/>
              <a:ext cx="4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  <a:sym typeface="Symbol" pitchFamily="18" charset="2"/>
                </a:rPr>
                <a:t></a:t>
              </a:r>
            </a:p>
          </p:txBody>
        </p:sp>
        <p:sp>
          <p:nvSpPr>
            <p:cNvPr id="176187" name="Line 59"/>
            <p:cNvSpPr>
              <a:spLocks noChangeShapeType="1"/>
            </p:cNvSpPr>
            <p:nvPr/>
          </p:nvSpPr>
          <p:spPr bwMode="auto">
            <a:xfrm>
              <a:off x="3072" y="1364"/>
              <a:ext cx="198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88" name="Line 60"/>
            <p:cNvSpPr>
              <a:spLocks noChangeShapeType="1"/>
            </p:cNvSpPr>
            <p:nvPr/>
          </p:nvSpPr>
          <p:spPr bwMode="auto">
            <a:xfrm>
              <a:off x="3069" y="1364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89" name="Line 61"/>
            <p:cNvSpPr>
              <a:spLocks noChangeShapeType="1"/>
            </p:cNvSpPr>
            <p:nvPr/>
          </p:nvSpPr>
          <p:spPr bwMode="auto">
            <a:xfrm>
              <a:off x="5053" y="1370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90" name="Line 62"/>
            <p:cNvSpPr>
              <a:spLocks noChangeShapeType="1"/>
            </p:cNvSpPr>
            <p:nvPr/>
          </p:nvSpPr>
          <p:spPr bwMode="auto">
            <a:xfrm>
              <a:off x="4118" y="1370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202" name="Line 74"/>
          <p:cNvSpPr>
            <a:spLocks noChangeShapeType="1"/>
          </p:cNvSpPr>
          <p:nvPr/>
        </p:nvSpPr>
        <p:spPr bwMode="auto">
          <a:xfrm flipH="1">
            <a:off x="774700" y="1162050"/>
            <a:ext cx="1123950" cy="17462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3" name="Line 75"/>
          <p:cNvSpPr>
            <a:spLocks noChangeShapeType="1"/>
          </p:cNvSpPr>
          <p:nvPr/>
        </p:nvSpPr>
        <p:spPr bwMode="auto">
          <a:xfrm>
            <a:off x="781050" y="450850"/>
            <a:ext cx="0" cy="24447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1" name="Oval 93"/>
          <p:cNvSpPr>
            <a:spLocks noChangeArrowheads="1"/>
          </p:cNvSpPr>
          <p:nvPr/>
        </p:nvSpPr>
        <p:spPr bwMode="auto">
          <a:xfrm>
            <a:off x="1473200" y="173355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2" name="Oval 94"/>
          <p:cNvSpPr>
            <a:spLocks noChangeArrowheads="1"/>
          </p:cNvSpPr>
          <p:nvPr/>
        </p:nvSpPr>
        <p:spPr bwMode="auto">
          <a:xfrm>
            <a:off x="755650" y="173355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3" name="Oval 95"/>
          <p:cNvSpPr>
            <a:spLocks noChangeArrowheads="1"/>
          </p:cNvSpPr>
          <p:nvPr/>
        </p:nvSpPr>
        <p:spPr bwMode="auto">
          <a:xfrm>
            <a:off x="755650" y="285115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4" name="Oval 96"/>
          <p:cNvSpPr>
            <a:spLocks noChangeArrowheads="1"/>
          </p:cNvSpPr>
          <p:nvPr/>
        </p:nvSpPr>
        <p:spPr bwMode="auto">
          <a:xfrm>
            <a:off x="755650" y="41910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5" name="Text Box 97"/>
          <p:cNvSpPr txBox="1">
            <a:spLocks noChangeArrowheads="1"/>
          </p:cNvSpPr>
          <p:nvPr/>
        </p:nvSpPr>
        <p:spPr bwMode="auto">
          <a:xfrm>
            <a:off x="428625" y="261143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91324" y="4417793"/>
            <a:ext cx="98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(g.c.g)</a:t>
            </a:r>
            <a:endParaRPr lang="vi-VN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92808" y="5495205"/>
                <a:ext cx="1736386" cy="655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BAC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BDE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808" y="5495205"/>
                <a:ext cx="1736386" cy="655372"/>
              </a:xfrm>
              <a:prstGeom prst="rect">
                <a:avLst/>
              </a:prstGeom>
              <a:blipFill rotWithShape="1">
                <a:blip r:embed="rId2"/>
                <a:stretch>
                  <a:fillRect t="-926" r="-5157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618347" y="5508827"/>
            <a:ext cx="122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 = BD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34790" y="5564653"/>
                <a:ext cx="943429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ABD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chung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790" y="5564653"/>
                <a:ext cx="943429" cy="655629"/>
              </a:xfrm>
              <a:prstGeom prst="rect">
                <a:avLst/>
              </a:prstGeom>
              <a:blipFill rotWithShape="1">
                <a:blip r:embed="rId3"/>
                <a:stretch>
                  <a:fillRect r="-15484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1033" y="3515192"/>
            <a:ext cx="3942752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b) Chứng minh AC = DE</a:t>
            </a:r>
          </a:p>
          <a:p>
            <a:pPr>
              <a:lnSpc>
                <a:spcPct val="120000"/>
              </a:lnSpc>
              <a:spcBef>
                <a:spcPct val="10000"/>
              </a:spcBef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 có 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ABM = 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DBM (cmt)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Symbol" pitchFamily="18" charset="2"/>
              <a:buChar char="Þ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BA = BD (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cạnh tương ứng)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6726" y="799260"/>
            <a:ext cx="776474" cy="332936"/>
            <a:chOff x="696726" y="771964"/>
            <a:chExt cx="776474" cy="33293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6726" y="1104900"/>
              <a:ext cx="15650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36675" y="771964"/>
              <a:ext cx="136525" cy="1365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9115585" y="2951697"/>
            <a:ext cx="251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Sơ đồ phân tích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66"/>
              <p:cNvSpPr txBox="1">
                <a:spLocks noChangeArrowheads="1"/>
              </p:cNvSpPr>
              <p:nvPr/>
            </p:nvSpPr>
            <p:spPr bwMode="auto">
              <a:xfrm>
                <a:off x="3805154" y="-4126"/>
                <a:ext cx="4590220" cy="3588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en-US" sz="20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Lời giải:</a:t>
                </a:r>
                <a:endPara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spcBef>
                    <a:spcPct val="50000"/>
                  </a:spcBef>
                </a:pPr>
                <a:r>
                  <a:rPr lang="en-US" sz="20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a) Chứng minh</a:t>
                </a:r>
                <a:r>
                  <a:rPr lang="en-US" sz="2000" b="1" u="sng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u="sng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0" u="sng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𝐁𝐌𝐀</m:t>
                        </m:r>
                      </m:e>
                    </m:acc>
                    <m:r>
                      <a:rPr lang="en-US" sz="2000" b="1" i="0" u="sng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 u="sng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0" u="sng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𝐁𝐌𝐃</m:t>
                        </m:r>
                      </m:e>
                    </m:acc>
                  </m:oMath>
                </a14:m>
                <a:endParaRPr lang="en-US" sz="20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BAM</m:t>
                        </m:r>
                      </m:e>
                    </m:acc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(gt)                                       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và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M</m:t>
                        </m:r>
                      </m:e>
                    </m:acc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(MD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⊥BC)                 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ABM và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DBM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BAM</m:t>
                        </m:r>
                      </m:e>
                    </m:acc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BDM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(cmt)</a:t>
                </a: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Cạnh BM chung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ABM</m:t>
                        </m:r>
                      </m:e>
                    </m:acc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DBM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(BM là phân giác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  <m:t>ABC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⇒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ABM =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DBM (cạnh huyền.góc nhọn)</a:t>
                </a: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BMA</m:t>
                        </m:r>
                      </m:e>
                    </m:acc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BMD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(2 góc tương ứng)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5154" y="-4126"/>
                <a:ext cx="4590220" cy="3588355"/>
              </a:xfrm>
              <a:prstGeom prst="rect">
                <a:avLst/>
              </a:prstGeom>
              <a:blipFill rotWithShape="1">
                <a:blip r:embed="rId4"/>
                <a:stretch>
                  <a:fillRect l="-1328" t="-849" r="-2125" b="-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370267" y="6033315"/>
            <a:ext cx="180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ABM = </a:t>
            </a:r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DBM (cmt)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9913554" y="5825305"/>
            <a:ext cx="70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97467" y="4579226"/>
                <a:ext cx="3666611" cy="76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10000"/>
                  </a:spcBef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ABC và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DBE có: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AC</m:t>
                        </m:r>
                      </m:e>
                    </m:acc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BDE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(cmt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67" y="4579226"/>
                <a:ext cx="3666611" cy="767967"/>
              </a:xfrm>
              <a:prstGeom prst="rect">
                <a:avLst/>
              </a:prstGeom>
              <a:blipFill rotWithShape="1">
                <a:blip r:embed="rId5"/>
                <a:stretch>
                  <a:fillRect l="-1498" t="-794" b="-79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788428" y="5960603"/>
            <a:ext cx="3841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 pitchFamily="18" charset="2"/>
              </a:rPr>
              <a:t>⇒ 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ABC =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DBE (g.c.g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810915" y="5246103"/>
                <a:ext cx="3666611" cy="736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BA = BD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(cmt)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ABD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chung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915" y="5246103"/>
                <a:ext cx="3666611" cy="736035"/>
              </a:xfrm>
              <a:prstGeom prst="rect">
                <a:avLst/>
              </a:prstGeom>
              <a:blipFill rotWithShape="1">
                <a:blip r:embed="rId6"/>
                <a:stretch>
                  <a:fillRect l="-1329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71192" y="1862638"/>
                <a:ext cx="620363" cy="1014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192" y="1862638"/>
                <a:ext cx="620363" cy="10145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14215" y="4965990"/>
                <a:ext cx="620363" cy="1014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215" y="4965990"/>
                <a:ext cx="620363" cy="10145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3780348" y="6364194"/>
            <a:ext cx="3841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 pitchFamily="18" charset="2"/>
              </a:rPr>
              <a:t>⇒AC = DE (2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 pitchFamily="18" charset="2"/>
              </a:rPr>
              <a:t>cạnh tương ứng)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-175213" y="3314937"/>
            <a:ext cx="4149737" cy="2992444"/>
            <a:chOff x="-151767" y="3314937"/>
            <a:chExt cx="4149737" cy="2992444"/>
          </a:xfrm>
        </p:grpSpPr>
        <p:sp>
          <p:nvSpPr>
            <p:cNvPr id="72" name="Line 79"/>
            <p:cNvSpPr>
              <a:spLocks noChangeShapeType="1"/>
            </p:cNvSpPr>
            <p:nvPr/>
          </p:nvSpPr>
          <p:spPr bwMode="auto">
            <a:xfrm flipH="1">
              <a:off x="356234" y="3413362"/>
              <a:ext cx="14288" cy="28209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80"/>
            <p:cNvSpPr>
              <a:spLocks noChangeShapeType="1"/>
            </p:cNvSpPr>
            <p:nvPr/>
          </p:nvSpPr>
          <p:spPr bwMode="auto">
            <a:xfrm>
              <a:off x="35191" y="4764328"/>
              <a:ext cx="35702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ABC,Â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= 90</a:t>
                  </a:r>
                  <a:r>
                    <a:rPr lang="en-US" altLang="en-US" sz="1600" baseline="300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BM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ABC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GT   MD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BC (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BC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), DM</a:t>
                  </a:r>
                  <a14:m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AB</m:t>
                      </m:r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E</m:t>
                          </m:r>
                        </m:e>
                      </m:d>
                    </m:oMath>
                  </a14:m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DH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MC tại H,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AK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ME tại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K</a:t>
                  </a: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  AK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DH</a:t>
                  </a:r>
                  <a:r>
                    <a:rPr lang="en-US" altLang="en-US" sz="1600" b="0" dirty="0" smtClean="0">
                      <a:solidFill>
                        <a:srgbClr val="FFFFFF"/>
                      </a:solidFill>
                      <a:ea typeface="Cambria Math"/>
                      <a:cs typeface="Times New Roman" pitchFamily="18" charset="0"/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N</m:t>
                          </m:r>
                        </m:e>
                      </m:d>
                      <m:r>
                        <a:rPr lang="en-US" altLang="en-US" sz="16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74" name="Text 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44" r="-7068" b="-50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KL   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BMA</m:t>
                          </m:r>
                        </m:e>
                      </m:acc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BMD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b)  AC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= DE</a:t>
                  </a: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c)  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AME =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DMC </a:t>
                  </a:r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d</a:t>
                  </a: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MN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là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 i="0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  <m:t>KMH</m:t>
                          </m:r>
                        </m:e>
                      </m:acc>
                    </m:oMath>
                  </a14:m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75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415" r="-602" b="-41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45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81" grpId="0"/>
      <p:bldP spid="3" grpId="0"/>
      <p:bldP spid="176183" grpId="0"/>
      <p:bldP spid="9" grpId="0"/>
      <p:bldP spid="10" grpId="0"/>
      <p:bldP spid="11" grpId="0"/>
      <p:bldP spid="12" grpId="0"/>
      <p:bldP spid="57" grpId="0"/>
      <p:bldP spid="2" grpId="0"/>
      <p:bldP spid="58" grpId="0"/>
      <p:bldP spid="5" grpId="0"/>
      <p:bldP spid="6" grpId="0"/>
      <p:bldP spid="62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 flipH="1">
            <a:off x="3741407" y="58056"/>
            <a:ext cx="15875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131" name="Group 3"/>
          <p:cNvGrpSpPr>
            <a:grpSpLocks/>
          </p:cNvGrpSpPr>
          <p:nvPr/>
        </p:nvGrpSpPr>
        <p:grpSpPr bwMode="auto">
          <a:xfrm>
            <a:off x="755650" y="419100"/>
            <a:ext cx="2114550" cy="1384300"/>
            <a:chOff x="476" y="264"/>
            <a:chExt cx="1332" cy="872"/>
          </a:xfrm>
        </p:grpSpPr>
        <p:sp>
          <p:nvSpPr>
            <p:cNvPr id="176132" name="Line 4"/>
            <p:cNvSpPr>
              <a:spLocks noChangeShapeType="1"/>
            </p:cNvSpPr>
            <p:nvPr/>
          </p:nvSpPr>
          <p:spPr bwMode="auto">
            <a:xfrm>
              <a:off x="492" y="284"/>
              <a:ext cx="1304" cy="8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3" name="Line 5"/>
            <p:cNvSpPr>
              <a:spLocks noChangeShapeType="1"/>
            </p:cNvSpPr>
            <p:nvPr/>
          </p:nvSpPr>
          <p:spPr bwMode="auto">
            <a:xfrm>
              <a:off x="492" y="284"/>
              <a:ext cx="4" cy="82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4" name="Line 6"/>
            <p:cNvSpPr>
              <a:spLocks noChangeShapeType="1"/>
            </p:cNvSpPr>
            <p:nvPr/>
          </p:nvSpPr>
          <p:spPr bwMode="auto">
            <a:xfrm>
              <a:off x="496" y="1116"/>
              <a:ext cx="12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5" name="Oval 7"/>
            <p:cNvSpPr>
              <a:spLocks noChangeArrowheads="1"/>
            </p:cNvSpPr>
            <p:nvPr/>
          </p:nvSpPr>
          <p:spPr bwMode="auto">
            <a:xfrm>
              <a:off x="476" y="109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36" name="Line 8"/>
            <p:cNvSpPr>
              <a:spLocks noChangeShapeType="1"/>
            </p:cNvSpPr>
            <p:nvPr/>
          </p:nvSpPr>
          <p:spPr bwMode="auto">
            <a:xfrm>
              <a:off x="492" y="284"/>
              <a:ext cx="460" cy="8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7" name="Line 9"/>
            <p:cNvSpPr>
              <a:spLocks noChangeShapeType="1"/>
            </p:cNvSpPr>
            <p:nvPr/>
          </p:nvSpPr>
          <p:spPr bwMode="auto">
            <a:xfrm flipV="1">
              <a:off x="948" y="732"/>
              <a:ext cx="248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8" name="Oval 10"/>
            <p:cNvSpPr>
              <a:spLocks noChangeArrowheads="1"/>
            </p:cNvSpPr>
            <p:nvPr/>
          </p:nvSpPr>
          <p:spPr bwMode="auto">
            <a:xfrm>
              <a:off x="1176" y="71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39" name="Oval 11"/>
            <p:cNvSpPr>
              <a:spLocks noChangeArrowheads="1"/>
            </p:cNvSpPr>
            <p:nvPr/>
          </p:nvSpPr>
          <p:spPr bwMode="auto">
            <a:xfrm>
              <a:off x="928" y="109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0" name="Oval 12"/>
            <p:cNvSpPr>
              <a:spLocks noChangeArrowheads="1"/>
            </p:cNvSpPr>
            <p:nvPr/>
          </p:nvSpPr>
          <p:spPr bwMode="auto">
            <a:xfrm>
              <a:off x="1768" y="1088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1" name="Oval 13"/>
            <p:cNvSpPr>
              <a:spLocks noChangeArrowheads="1"/>
            </p:cNvSpPr>
            <p:nvPr/>
          </p:nvSpPr>
          <p:spPr bwMode="auto">
            <a:xfrm>
              <a:off x="476" y="264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2" name="Line 14"/>
            <p:cNvSpPr>
              <a:spLocks noChangeShapeType="1"/>
            </p:cNvSpPr>
            <p:nvPr/>
          </p:nvSpPr>
          <p:spPr bwMode="auto">
            <a:xfrm>
              <a:off x="496" y="1032"/>
              <a:ext cx="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>
              <a:off x="580" y="1032"/>
              <a:ext cx="0" cy="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4" name="Line 16"/>
            <p:cNvSpPr>
              <a:spLocks noChangeShapeType="1"/>
            </p:cNvSpPr>
            <p:nvPr/>
          </p:nvSpPr>
          <p:spPr bwMode="auto">
            <a:xfrm flipH="1">
              <a:off x="1080" y="696"/>
              <a:ext cx="36" cy="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5" name="Line 17"/>
            <p:cNvSpPr>
              <a:spLocks noChangeShapeType="1"/>
            </p:cNvSpPr>
            <p:nvPr/>
          </p:nvSpPr>
          <p:spPr bwMode="auto">
            <a:xfrm>
              <a:off x="1080" y="760"/>
              <a:ext cx="60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6" name="AutoShape 18"/>
            <p:cNvSpPr>
              <a:spLocks noChangeArrowheads="1"/>
            </p:cNvSpPr>
            <p:nvPr/>
          </p:nvSpPr>
          <p:spPr bwMode="auto">
            <a:xfrm rot="9382750">
              <a:off x="502" y="397"/>
              <a:ext cx="51" cy="5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7" name="AutoShape 19"/>
            <p:cNvSpPr>
              <a:spLocks noChangeArrowheads="1"/>
            </p:cNvSpPr>
            <p:nvPr/>
          </p:nvSpPr>
          <p:spPr bwMode="auto">
            <a:xfrm rot="9382750">
              <a:off x="566" y="357"/>
              <a:ext cx="51" cy="5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70" name="Line 42"/>
          <p:cNvSpPr>
            <a:spLocks noChangeShapeType="1"/>
          </p:cNvSpPr>
          <p:nvPr/>
        </p:nvSpPr>
        <p:spPr bwMode="auto">
          <a:xfrm>
            <a:off x="7779717" y="29028"/>
            <a:ext cx="0" cy="682897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6" name="Text Box 48"/>
          <p:cNvSpPr txBox="1">
            <a:spLocks noChangeArrowheads="1"/>
          </p:cNvSpPr>
          <p:nvPr/>
        </p:nvSpPr>
        <p:spPr bwMode="auto">
          <a:xfrm>
            <a:off x="428625" y="150653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6177" name="Text Box 49"/>
          <p:cNvSpPr txBox="1">
            <a:spLocks noChangeArrowheads="1"/>
          </p:cNvSpPr>
          <p:nvPr/>
        </p:nvSpPr>
        <p:spPr bwMode="auto">
          <a:xfrm>
            <a:off x="465138" y="207963"/>
            <a:ext cx="319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6178" name="Text Box 50"/>
          <p:cNvSpPr txBox="1">
            <a:spLocks noChangeArrowheads="1"/>
          </p:cNvSpPr>
          <p:nvPr/>
        </p:nvSpPr>
        <p:spPr bwMode="auto">
          <a:xfrm>
            <a:off x="1851025" y="73818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6179" name="Text Box 51"/>
          <p:cNvSpPr txBox="1">
            <a:spLocks noChangeArrowheads="1"/>
          </p:cNvSpPr>
          <p:nvPr/>
        </p:nvSpPr>
        <p:spPr bwMode="auto">
          <a:xfrm>
            <a:off x="2889250" y="151288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6180" name="Text Box 52"/>
          <p:cNvSpPr txBox="1">
            <a:spLocks noChangeArrowheads="1"/>
          </p:cNvSpPr>
          <p:nvPr/>
        </p:nvSpPr>
        <p:spPr bwMode="auto">
          <a:xfrm>
            <a:off x="1520825" y="1776993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76181" name="Text Box 53"/>
          <p:cNvSpPr txBox="1">
            <a:spLocks noChangeArrowheads="1"/>
          </p:cNvSpPr>
          <p:nvPr/>
        </p:nvSpPr>
        <p:spPr bwMode="auto">
          <a:xfrm>
            <a:off x="3761326" y="58956"/>
            <a:ext cx="38142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Chứng minh 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AME = 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DMC</a:t>
            </a:r>
            <a:endParaRPr lang="vi-VN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83" name="Rectangle 55"/>
          <p:cNvSpPr>
            <a:spLocks/>
          </p:cNvSpPr>
          <p:nvPr/>
        </p:nvSpPr>
        <p:spPr bwMode="auto">
          <a:xfrm>
            <a:off x="9122727" y="953990"/>
            <a:ext cx="1890606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None/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AME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DMC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6185" name="Group 57"/>
          <p:cNvGrpSpPr>
            <a:grpSpLocks/>
          </p:cNvGrpSpPr>
          <p:nvPr/>
        </p:nvGrpSpPr>
        <p:grpSpPr bwMode="auto">
          <a:xfrm>
            <a:off x="8418388" y="1275185"/>
            <a:ext cx="3151188" cy="879475"/>
            <a:chOff x="3069" y="1054"/>
            <a:chExt cx="1985" cy="554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3904" y="1054"/>
              <a:ext cx="4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  <a:sym typeface="Symbol" pitchFamily="18" charset="2"/>
                </a:rPr>
                <a:t></a:t>
              </a:r>
            </a:p>
          </p:txBody>
        </p:sp>
        <p:sp>
          <p:nvSpPr>
            <p:cNvPr id="176187" name="Line 59"/>
            <p:cNvSpPr>
              <a:spLocks noChangeShapeType="1"/>
            </p:cNvSpPr>
            <p:nvPr/>
          </p:nvSpPr>
          <p:spPr bwMode="auto">
            <a:xfrm>
              <a:off x="3072" y="1310"/>
              <a:ext cx="198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88" name="Line 60"/>
            <p:cNvSpPr>
              <a:spLocks noChangeShapeType="1"/>
            </p:cNvSpPr>
            <p:nvPr/>
          </p:nvSpPr>
          <p:spPr bwMode="auto">
            <a:xfrm>
              <a:off x="3069" y="1310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89" name="Line 61"/>
            <p:cNvSpPr>
              <a:spLocks noChangeShapeType="1"/>
            </p:cNvSpPr>
            <p:nvPr/>
          </p:nvSpPr>
          <p:spPr bwMode="auto">
            <a:xfrm>
              <a:off x="5053" y="1316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90" name="Line 62"/>
            <p:cNvSpPr>
              <a:spLocks noChangeShapeType="1"/>
            </p:cNvSpPr>
            <p:nvPr/>
          </p:nvSpPr>
          <p:spPr bwMode="auto">
            <a:xfrm>
              <a:off x="4136" y="1325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202" name="Line 74"/>
          <p:cNvSpPr>
            <a:spLocks noChangeShapeType="1"/>
          </p:cNvSpPr>
          <p:nvPr/>
        </p:nvSpPr>
        <p:spPr bwMode="auto">
          <a:xfrm flipH="1">
            <a:off x="774700" y="1162050"/>
            <a:ext cx="1123950" cy="17462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3" name="Line 75"/>
          <p:cNvSpPr>
            <a:spLocks noChangeShapeType="1"/>
          </p:cNvSpPr>
          <p:nvPr/>
        </p:nvSpPr>
        <p:spPr bwMode="auto">
          <a:xfrm>
            <a:off x="781050" y="450850"/>
            <a:ext cx="0" cy="24447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1" name="Oval 93"/>
          <p:cNvSpPr>
            <a:spLocks noChangeArrowheads="1"/>
          </p:cNvSpPr>
          <p:nvPr/>
        </p:nvSpPr>
        <p:spPr bwMode="auto">
          <a:xfrm>
            <a:off x="1473200" y="173355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2" name="Oval 94"/>
          <p:cNvSpPr>
            <a:spLocks noChangeArrowheads="1"/>
          </p:cNvSpPr>
          <p:nvPr/>
        </p:nvSpPr>
        <p:spPr bwMode="auto">
          <a:xfrm>
            <a:off x="755650" y="173355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3" name="Oval 95"/>
          <p:cNvSpPr>
            <a:spLocks noChangeArrowheads="1"/>
          </p:cNvSpPr>
          <p:nvPr/>
        </p:nvSpPr>
        <p:spPr bwMode="auto">
          <a:xfrm>
            <a:off x="755650" y="285115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4" name="Oval 96"/>
          <p:cNvSpPr>
            <a:spLocks noChangeArrowheads="1"/>
          </p:cNvSpPr>
          <p:nvPr/>
        </p:nvSpPr>
        <p:spPr bwMode="auto">
          <a:xfrm>
            <a:off x="755650" y="419100"/>
            <a:ext cx="63500" cy="698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5" name="Text Box 97"/>
          <p:cNvSpPr txBox="1">
            <a:spLocks noChangeArrowheads="1"/>
          </p:cNvSpPr>
          <p:nvPr/>
        </p:nvSpPr>
        <p:spPr bwMode="auto">
          <a:xfrm>
            <a:off x="428625" y="261143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09453" y="935068"/>
            <a:ext cx="98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(g.c.g)</a:t>
            </a:r>
            <a:endParaRPr lang="vi-VN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04191" y="2237856"/>
                <a:ext cx="1736386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MAE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MDC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91" y="2237856"/>
                <a:ext cx="1736386" cy="655629"/>
              </a:xfrm>
              <a:prstGeom prst="rect">
                <a:avLst/>
              </a:prstGeom>
              <a:blipFill rotWithShape="1">
                <a:blip r:embed="rId2"/>
                <a:stretch>
                  <a:fillRect t="-926" r="-52982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486044" y="2223790"/>
            <a:ext cx="127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 = MD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43679" y="2195208"/>
                <a:ext cx="1857825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AME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DMC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(đối đỉnh)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79" y="2195208"/>
                <a:ext cx="1857825" cy="655629"/>
              </a:xfrm>
              <a:prstGeom prst="rect">
                <a:avLst/>
              </a:prstGeom>
              <a:blipFill rotWithShape="1">
                <a:blip r:embed="rId3"/>
                <a:stretch>
                  <a:fillRect r="-5296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104"/>
          <p:cNvGrpSpPr>
            <a:grpSpLocks/>
          </p:cNvGrpSpPr>
          <p:nvPr/>
        </p:nvGrpSpPr>
        <p:grpSpPr bwMode="auto">
          <a:xfrm>
            <a:off x="753616" y="1129544"/>
            <a:ext cx="2120900" cy="1790700"/>
            <a:chOff x="476" y="712"/>
            <a:chExt cx="1336" cy="1128"/>
          </a:xfrm>
        </p:grpSpPr>
        <p:sp>
          <p:nvSpPr>
            <p:cNvPr id="56" name="Line 97"/>
            <p:cNvSpPr>
              <a:spLocks noChangeShapeType="1"/>
            </p:cNvSpPr>
            <p:nvPr/>
          </p:nvSpPr>
          <p:spPr bwMode="auto">
            <a:xfrm flipV="1">
              <a:off x="944" y="1116"/>
              <a:ext cx="8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103"/>
            <p:cNvGrpSpPr>
              <a:grpSpLocks/>
            </p:cNvGrpSpPr>
            <p:nvPr/>
          </p:nvGrpSpPr>
          <p:grpSpPr bwMode="auto">
            <a:xfrm>
              <a:off x="476" y="712"/>
              <a:ext cx="1336" cy="1128"/>
              <a:chOff x="476" y="712"/>
              <a:chExt cx="1336" cy="1128"/>
            </a:xfrm>
          </p:grpSpPr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476" y="1796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92"/>
              <p:cNvSpPr>
                <a:spLocks noChangeShapeType="1"/>
              </p:cNvSpPr>
              <p:nvPr/>
            </p:nvSpPr>
            <p:spPr bwMode="auto">
              <a:xfrm>
                <a:off x="492" y="1116"/>
                <a:ext cx="456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93"/>
              <p:cNvSpPr>
                <a:spLocks noChangeShapeType="1"/>
              </p:cNvSpPr>
              <p:nvPr/>
            </p:nvSpPr>
            <p:spPr bwMode="auto">
              <a:xfrm>
                <a:off x="492" y="1116"/>
                <a:ext cx="0" cy="68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4"/>
              <p:cNvSpPr>
                <a:spLocks noChangeShapeType="1"/>
              </p:cNvSpPr>
              <p:nvPr/>
            </p:nvSpPr>
            <p:spPr bwMode="auto">
              <a:xfrm flipH="1">
                <a:off x="496" y="1124"/>
                <a:ext cx="448" cy="6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95"/>
              <p:cNvSpPr>
                <a:spLocks noChangeShapeType="1"/>
              </p:cNvSpPr>
              <p:nvPr/>
            </p:nvSpPr>
            <p:spPr bwMode="auto">
              <a:xfrm flipV="1">
                <a:off x="948" y="728"/>
                <a:ext cx="252" cy="38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96"/>
              <p:cNvSpPr>
                <a:spLocks noChangeShapeType="1"/>
              </p:cNvSpPr>
              <p:nvPr/>
            </p:nvSpPr>
            <p:spPr bwMode="auto">
              <a:xfrm>
                <a:off x="1192" y="732"/>
                <a:ext cx="596" cy="38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Oval 98"/>
              <p:cNvSpPr>
                <a:spLocks noChangeArrowheads="1"/>
              </p:cNvSpPr>
              <p:nvPr/>
            </p:nvSpPr>
            <p:spPr bwMode="auto">
              <a:xfrm>
                <a:off x="924" y="109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99"/>
              <p:cNvSpPr>
                <a:spLocks noChangeArrowheads="1"/>
              </p:cNvSpPr>
              <p:nvPr/>
            </p:nvSpPr>
            <p:spPr bwMode="auto">
              <a:xfrm>
                <a:off x="1176" y="71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00"/>
              <p:cNvSpPr>
                <a:spLocks noChangeArrowheads="1"/>
              </p:cNvSpPr>
              <p:nvPr/>
            </p:nvSpPr>
            <p:spPr bwMode="auto">
              <a:xfrm>
                <a:off x="1772" y="1084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01"/>
              <p:cNvSpPr>
                <a:spLocks noChangeArrowheads="1"/>
              </p:cNvSpPr>
              <p:nvPr/>
            </p:nvSpPr>
            <p:spPr bwMode="auto">
              <a:xfrm>
                <a:off x="476" y="1088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73866" y="483029"/>
                <a:ext cx="3042756" cy="1122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b="0" i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(gt)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en-US" i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MAE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(kề bù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i="0" dirty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MDC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MD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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BC)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66" y="483029"/>
                <a:ext cx="3042756" cy="1122680"/>
              </a:xfrm>
              <a:prstGeom prst="rect">
                <a:avLst/>
              </a:prstGeom>
              <a:blipFill rotWithShape="1">
                <a:blip r:embed="rId4"/>
                <a:stretch>
                  <a:fillRect l="-1600" r="-142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>
            <a:off x="696726" y="1104900"/>
            <a:ext cx="1565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336675" y="771964"/>
            <a:ext cx="136525" cy="136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03096" y="3031714"/>
            <a:ext cx="1844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ABM = </a:t>
            </a:r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(cmt)</a:t>
            </a:r>
            <a:endParaRPr lang="en-US" dirty="0"/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9780237" y="2614092"/>
            <a:ext cx="70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857450" y="1509988"/>
                <a:ext cx="3252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:r>
                  <a:rPr lang="el-GR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ABM = </a:t>
                </a:r>
                <a:r>
                  <a:rPr lang="el-GR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DBM(cmt)</a:t>
                </a:r>
              </a:p>
              <a:p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MA = MD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(2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cạnh tương ứng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altLang="en-US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50" y="1509988"/>
                <a:ext cx="3252878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689" t="-4717" r="-93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69169" y="2044573"/>
                <a:ext cx="3780153" cy="1444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Xét   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AME và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DMC có: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MAE</m:t>
                        </m:r>
                      </m:e>
                    </m:acc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MDC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(cmt)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 = MD ( cmt)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AME</m:t>
                        </m:r>
                      </m:e>
                    </m:acc>
                    <m:r>
                      <a:rPr lang="en-US" i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DMC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(đối đỉnh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69" y="2044573"/>
                <a:ext cx="3780153" cy="1444242"/>
              </a:xfrm>
              <a:prstGeom prst="rect">
                <a:avLst/>
              </a:prstGeom>
              <a:blipFill rotWithShape="1">
                <a:blip r:embed="rId6"/>
                <a:stretch>
                  <a:fillRect l="-1452" t="-422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062147" y="1707444"/>
            <a:ext cx="0" cy="1396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05363" y="1709716"/>
            <a:ext cx="0" cy="1396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601228" y="1443820"/>
            <a:ext cx="164197" cy="953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30796" y="1391500"/>
            <a:ext cx="164197" cy="953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851291" y="3402318"/>
                <a:ext cx="37801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AME =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DMC (g.c.g)</a:t>
                </a:r>
                <a:endParaRPr lang="en-US" altLang="en-US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91" y="3402318"/>
                <a:ext cx="378015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78333" y="2417339"/>
                <a:ext cx="552780" cy="1004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33" y="2417339"/>
                <a:ext cx="552780" cy="10040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-175213" y="3314937"/>
            <a:ext cx="4149737" cy="2992444"/>
            <a:chOff x="-151767" y="3314937"/>
            <a:chExt cx="4149737" cy="2992444"/>
          </a:xfrm>
        </p:grpSpPr>
        <p:sp>
          <p:nvSpPr>
            <p:cNvPr id="94" name="Line 79"/>
            <p:cNvSpPr>
              <a:spLocks noChangeShapeType="1"/>
            </p:cNvSpPr>
            <p:nvPr/>
          </p:nvSpPr>
          <p:spPr bwMode="auto">
            <a:xfrm flipH="1">
              <a:off x="356234" y="3413362"/>
              <a:ext cx="14288" cy="28209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Line 80"/>
            <p:cNvSpPr>
              <a:spLocks noChangeShapeType="1"/>
            </p:cNvSpPr>
            <p:nvPr/>
          </p:nvSpPr>
          <p:spPr bwMode="auto">
            <a:xfrm>
              <a:off x="35191" y="4764328"/>
              <a:ext cx="35702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ABC,Â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= 90</a:t>
                  </a:r>
                  <a:r>
                    <a:rPr lang="en-US" altLang="en-US" sz="1600" baseline="300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BM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ABC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GT   MD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BC (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BC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), DM</a:t>
                  </a:r>
                  <a14:m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AB</m:t>
                      </m:r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E</m:t>
                          </m:r>
                        </m:e>
                      </m:d>
                    </m:oMath>
                  </a14:m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DH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MC tại H,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AK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ME tại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K</a:t>
                  </a: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  AK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DH</a:t>
                  </a:r>
                  <a:r>
                    <a:rPr lang="en-US" altLang="en-US" sz="1600" b="0" dirty="0" smtClean="0">
                      <a:solidFill>
                        <a:srgbClr val="FFFFFF"/>
                      </a:solidFill>
                      <a:ea typeface="Cambria Math"/>
                      <a:cs typeface="Times New Roman" pitchFamily="18" charset="0"/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N</m:t>
                          </m:r>
                        </m:e>
                      </m:d>
                      <m:r>
                        <a:rPr lang="en-US" altLang="en-US" sz="16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96" name="Text 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44" r="-7068" b="-50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KL   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BMA</m:t>
                          </m:r>
                        </m:e>
                      </m:acc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BMD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b)  AC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= DE</a:t>
                  </a: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c)  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AME =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DMC</a:t>
                  </a:r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d</a:t>
                  </a: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MN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là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 i="0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  <m:t>KMH</m:t>
                          </m:r>
                        </m:e>
                      </m:acc>
                    </m:oMath>
                  </a14:m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97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415" r="-602" b="-41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309234" y="1586031"/>
            <a:ext cx="392276" cy="349630"/>
            <a:chOff x="1309234" y="1586031"/>
            <a:chExt cx="392276" cy="349630"/>
          </a:xfrm>
        </p:grpSpPr>
        <p:sp>
          <p:nvSpPr>
            <p:cNvPr id="5" name="Arc 4"/>
            <p:cNvSpPr/>
            <p:nvPr/>
          </p:nvSpPr>
          <p:spPr>
            <a:xfrm>
              <a:off x="1534738" y="1649583"/>
              <a:ext cx="120878" cy="196441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1520878" y="1594158"/>
              <a:ext cx="180632" cy="33897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flipH="1" flipV="1">
              <a:off x="1364660" y="1613747"/>
              <a:ext cx="139377" cy="286165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flipH="1" flipV="1">
              <a:off x="1309234" y="1586031"/>
              <a:ext cx="202554" cy="349630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54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81" grpId="0"/>
      <p:bldP spid="176183" grpId="0"/>
      <p:bldP spid="9" grpId="0"/>
      <p:bldP spid="10" grpId="0"/>
      <p:bldP spid="11" grpId="0"/>
      <p:bldP spid="12" grpId="0"/>
      <p:bldP spid="3" grpId="0"/>
      <p:bldP spid="2" grpId="0"/>
      <p:bldP spid="72" grpId="0"/>
      <p:bldP spid="68" grpId="0"/>
      <p:bldP spid="71" grpId="0"/>
      <p:bldP spid="74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 flipH="1">
            <a:off x="3727759" y="58056"/>
            <a:ext cx="15875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95267" y="921236"/>
            <a:ext cx="103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9797" y="2231779"/>
            <a:ext cx="107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 = DC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11203045" y="2648061"/>
            <a:ext cx="70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FFFF"/>
                </a:solidFill>
                <a:sym typeface="Symbol" pitchFamily="18" charset="2"/>
              </a:rPr>
              <a:t></a:t>
            </a:r>
            <a:endParaRPr lang="en-US" altLang="en-US" dirty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71" name="Group 57"/>
          <p:cNvGrpSpPr>
            <a:grpSpLocks/>
          </p:cNvGrpSpPr>
          <p:nvPr/>
        </p:nvGrpSpPr>
        <p:grpSpPr bwMode="auto">
          <a:xfrm>
            <a:off x="10079563" y="3045050"/>
            <a:ext cx="1839913" cy="458794"/>
            <a:chOff x="3895" y="1310"/>
            <a:chExt cx="1159" cy="289"/>
          </a:xfrm>
        </p:grpSpPr>
        <p:sp>
          <p:nvSpPr>
            <p:cNvPr id="73" name="Line 59"/>
            <p:cNvSpPr>
              <a:spLocks noChangeShapeType="1"/>
            </p:cNvSpPr>
            <p:nvPr/>
          </p:nvSpPr>
          <p:spPr bwMode="auto">
            <a:xfrm>
              <a:off x="3895" y="1310"/>
              <a:ext cx="115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0"/>
            <p:cNvSpPr>
              <a:spLocks noChangeShapeType="1"/>
            </p:cNvSpPr>
            <p:nvPr/>
          </p:nvSpPr>
          <p:spPr bwMode="auto">
            <a:xfrm>
              <a:off x="3897" y="1310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1"/>
            <p:cNvSpPr>
              <a:spLocks noChangeShapeType="1"/>
            </p:cNvSpPr>
            <p:nvPr/>
          </p:nvSpPr>
          <p:spPr bwMode="auto">
            <a:xfrm>
              <a:off x="5053" y="1316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120900" y="3503844"/>
            <a:ext cx="129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 = BD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= BC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(cmt)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9037" y="3503844"/>
            <a:ext cx="169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 + AE = BE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BD + DC = BC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-175213" y="3314937"/>
            <a:ext cx="4149737" cy="2992444"/>
            <a:chOff x="-151767" y="3314937"/>
            <a:chExt cx="4149737" cy="2992444"/>
          </a:xfrm>
        </p:grpSpPr>
        <p:sp>
          <p:nvSpPr>
            <p:cNvPr id="98" name="Line 79"/>
            <p:cNvSpPr>
              <a:spLocks noChangeShapeType="1"/>
            </p:cNvSpPr>
            <p:nvPr/>
          </p:nvSpPr>
          <p:spPr bwMode="auto">
            <a:xfrm flipH="1">
              <a:off x="356234" y="3413362"/>
              <a:ext cx="14288" cy="28209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Line 80"/>
            <p:cNvSpPr>
              <a:spLocks noChangeShapeType="1"/>
            </p:cNvSpPr>
            <p:nvPr/>
          </p:nvSpPr>
          <p:spPr bwMode="auto">
            <a:xfrm>
              <a:off x="35191" y="4764328"/>
              <a:ext cx="35702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ABC,Â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= 90</a:t>
                  </a:r>
                  <a:r>
                    <a:rPr lang="en-US" altLang="en-US" sz="1600" baseline="300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BM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ABC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GT   MD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BC (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BC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), DM</a:t>
                  </a:r>
                  <a14:m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AB</m:t>
                      </m:r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E</m:t>
                          </m:r>
                        </m:e>
                      </m:d>
                    </m:oMath>
                  </a14:m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DH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MC tại H,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AK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ME tại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K</a:t>
                  </a: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  AK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DH</a:t>
                  </a:r>
                  <a:r>
                    <a:rPr lang="en-US" altLang="en-US" sz="1600" b="0" dirty="0" smtClean="0">
                      <a:solidFill>
                        <a:srgbClr val="FFFFFF"/>
                      </a:solidFill>
                      <a:ea typeface="Cambria Math"/>
                      <a:cs typeface="Times New Roman" pitchFamily="18" charset="0"/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N</m:t>
                          </m:r>
                        </m:e>
                      </m:d>
                      <m:r>
                        <a:rPr lang="en-US" altLang="en-US" sz="16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0" name="Text 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44" r="-7068" b="-50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KL   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BMA</m:t>
                          </m:r>
                        </m:e>
                      </m:acc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BMD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b)  AC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= DE</a:t>
                  </a: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c)  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AME =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DMC </a:t>
                  </a:r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d</a:t>
                  </a: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MN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là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 i="0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  <m:t>KMH</m:t>
                          </m:r>
                        </m:e>
                      </m:acc>
                    </m:oMath>
                  </a14:m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1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15" r="-602" b="-41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Text Box 53"/>
          <p:cNvSpPr txBox="1">
            <a:spLocks noChangeArrowheads="1"/>
          </p:cNvSpPr>
          <p:nvPr/>
        </p:nvSpPr>
        <p:spPr bwMode="auto">
          <a:xfrm>
            <a:off x="3761326" y="58956"/>
            <a:ext cx="38142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Chứng minh 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AME = 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DMC</a:t>
            </a:r>
            <a:endParaRPr lang="vi-VN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873866" y="483029"/>
                <a:ext cx="3042756" cy="1122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b="0" i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(gt)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en-US" i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MAE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(kề bù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i="0" dirty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MDC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MD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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BC)</a:t>
                </a: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66" y="483029"/>
                <a:ext cx="3042756" cy="1122680"/>
              </a:xfrm>
              <a:prstGeom prst="rect">
                <a:avLst/>
              </a:prstGeom>
              <a:blipFill rotWithShape="1">
                <a:blip r:embed="rId4"/>
                <a:stretch>
                  <a:fillRect l="-1600" r="-142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857450" y="1496133"/>
                <a:ext cx="3252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:r>
                  <a:rPr lang="el-GR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ABM = </a:t>
                </a:r>
                <a:r>
                  <a:rPr lang="el-GR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DBM(cmt)</a:t>
                </a:r>
              </a:p>
              <a:p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MA = MD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(2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cạnh tương ứng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altLang="en-US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50" y="1496133"/>
                <a:ext cx="3252878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689" t="-4717" r="-93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869169" y="2030718"/>
                <a:ext cx="3780153" cy="1444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Xét   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AME và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DMC có: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MAE</m:t>
                        </m:r>
                      </m:e>
                    </m:acc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MDC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(cmt)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 = MD ( cmt)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AME</m:t>
                        </m:r>
                      </m:e>
                    </m:acc>
                    <m:r>
                      <a:rPr lang="en-US" i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DMC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(đối đỉnh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69" y="2030718"/>
                <a:ext cx="3780153" cy="1444242"/>
              </a:xfrm>
              <a:prstGeom prst="rect">
                <a:avLst/>
              </a:prstGeom>
              <a:blipFill rotWithShape="1">
                <a:blip r:embed="rId6"/>
                <a:stretch>
                  <a:fillRect l="-1452" t="-422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851291" y="3388463"/>
                <a:ext cx="37801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AME =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DMC (g.c.g)</a:t>
                </a:r>
                <a:endParaRPr lang="en-US" altLang="en-US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91" y="3388463"/>
                <a:ext cx="378015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078333" y="2361919"/>
                <a:ext cx="552780" cy="1004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33" y="2361919"/>
                <a:ext cx="552780" cy="10040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Line 42"/>
          <p:cNvSpPr>
            <a:spLocks noChangeShapeType="1"/>
          </p:cNvSpPr>
          <p:nvPr/>
        </p:nvSpPr>
        <p:spPr bwMode="auto">
          <a:xfrm>
            <a:off x="7779717" y="29028"/>
            <a:ext cx="0" cy="682897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Rectangle 55"/>
          <p:cNvSpPr>
            <a:spLocks/>
          </p:cNvSpPr>
          <p:nvPr/>
        </p:nvSpPr>
        <p:spPr bwMode="auto">
          <a:xfrm>
            <a:off x="7889631" y="924962"/>
            <a:ext cx="373467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/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 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AME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DMC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57"/>
          <p:cNvGrpSpPr>
            <a:grpSpLocks/>
          </p:cNvGrpSpPr>
          <p:nvPr/>
        </p:nvGrpSpPr>
        <p:grpSpPr bwMode="auto">
          <a:xfrm>
            <a:off x="8418388" y="1260671"/>
            <a:ext cx="3151188" cy="879475"/>
            <a:chOff x="3069" y="1054"/>
            <a:chExt cx="1985" cy="554"/>
          </a:xfrm>
        </p:grpSpPr>
        <p:sp>
          <p:nvSpPr>
            <p:cNvPr id="111" name="Text Box 14"/>
            <p:cNvSpPr txBox="1">
              <a:spLocks noChangeArrowheads="1"/>
            </p:cNvSpPr>
            <p:nvPr/>
          </p:nvSpPr>
          <p:spPr bwMode="auto">
            <a:xfrm>
              <a:off x="3904" y="1054"/>
              <a:ext cx="4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  <a:sym typeface="Symbol" pitchFamily="18" charset="2"/>
                </a:rPr>
                <a:t></a:t>
              </a:r>
            </a:p>
          </p:txBody>
        </p:sp>
        <p:sp>
          <p:nvSpPr>
            <p:cNvPr id="112" name="Line 59"/>
            <p:cNvSpPr>
              <a:spLocks noChangeShapeType="1"/>
            </p:cNvSpPr>
            <p:nvPr/>
          </p:nvSpPr>
          <p:spPr bwMode="auto">
            <a:xfrm>
              <a:off x="3072" y="1310"/>
              <a:ext cx="198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60"/>
            <p:cNvSpPr>
              <a:spLocks noChangeShapeType="1"/>
            </p:cNvSpPr>
            <p:nvPr/>
          </p:nvSpPr>
          <p:spPr bwMode="auto">
            <a:xfrm>
              <a:off x="3069" y="1310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61"/>
            <p:cNvSpPr>
              <a:spLocks noChangeShapeType="1"/>
            </p:cNvSpPr>
            <p:nvPr/>
          </p:nvSpPr>
          <p:spPr bwMode="auto">
            <a:xfrm>
              <a:off x="5053" y="1316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62"/>
            <p:cNvSpPr>
              <a:spLocks noChangeShapeType="1"/>
            </p:cNvSpPr>
            <p:nvPr/>
          </p:nvSpPr>
          <p:spPr bwMode="auto">
            <a:xfrm>
              <a:off x="4136" y="1325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1031133" y="906699"/>
            <a:ext cx="98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(c.g.c)</a:t>
            </a:r>
            <a:endParaRPr lang="vi-VN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7548771" y="2208828"/>
                <a:ext cx="1736386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MAE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MDC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771" y="2208828"/>
                <a:ext cx="1736386" cy="655629"/>
              </a:xfrm>
              <a:prstGeom prst="rect">
                <a:avLst/>
              </a:prstGeom>
              <a:blipFill rotWithShape="1">
                <a:blip r:embed="rId9"/>
                <a:stretch>
                  <a:fillRect t="-926" r="-52982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9486044" y="2209276"/>
            <a:ext cx="127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 = MD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0640664" y="2195208"/>
                <a:ext cx="1857825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AME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DMC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(đối đỉnh)</a:t>
                </a: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664" y="2195208"/>
                <a:ext cx="1857825" cy="655629"/>
              </a:xfrm>
              <a:prstGeom prst="rect">
                <a:avLst/>
              </a:prstGeom>
              <a:blipFill rotWithShape="1">
                <a:blip r:embed="rId10"/>
                <a:stretch>
                  <a:fillRect r="-5296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9167927" y="2549496"/>
            <a:ext cx="1844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ABM = </a:t>
            </a:r>
            <a:r>
              <a:rPr lang="el-G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DBM)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755650" y="405245"/>
            <a:ext cx="2114550" cy="1384300"/>
            <a:chOff x="476" y="264"/>
            <a:chExt cx="1332" cy="872"/>
          </a:xfrm>
        </p:grpSpPr>
        <p:sp>
          <p:nvSpPr>
            <p:cNvPr id="38" name="Line 4"/>
            <p:cNvSpPr>
              <a:spLocks noChangeShapeType="1"/>
            </p:cNvSpPr>
            <p:nvPr/>
          </p:nvSpPr>
          <p:spPr bwMode="auto">
            <a:xfrm>
              <a:off x="492" y="284"/>
              <a:ext cx="1304" cy="8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492" y="284"/>
              <a:ext cx="4" cy="82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496" y="1116"/>
              <a:ext cx="12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476" y="109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492" y="284"/>
              <a:ext cx="460" cy="8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V="1">
              <a:off x="948" y="732"/>
              <a:ext cx="248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176" y="71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928" y="109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1768" y="1088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3"/>
            <p:cNvSpPr>
              <a:spLocks noChangeArrowheads="1"/>
            </p:cNvSpPr>
            <p:nvPr/>
          </p:nvSpPr>
          <p:spPr bwMode="auto">
            <a:xfrm>
              <a:off x="476" y="264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496" y="1032"/>
              <a:ext cx="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580" y="1032"/>
              <a:ext cx="0" cy="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 flipH="1">
              <a:off x="1080" y="696"/>
              <a:ext cx="36" cy="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1080" y="760"/>
              <a:ext cx="60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 rot="9382750">
              <a:off x="502" y="397"/>
              <a:ext cx="51" cy="5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 rot="9382750">
              <a:off x="566" y="357"/>
              <a:ext cx="51" cy="5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" name="Line 75"/>
          <p:cNvSpPr>
            <a:spLocks noChangeShapeType="1"/>
          </p:cNvSpPr>
          <p:nvPr/>
        </p:nvSpPr>
        <p:spPr bwMode="auto">
          <a:xfrm>
            <a:off x="781050" y="450850"/>
            <a:ext cx="0" cy="24447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" name="Group 104"/>
          <p:cNvGrpSpPr>
            <a:grpSpLocks/>
          </p:cNvGrpSpPr>
          <p:nvPr/>
        </p:nvGrpSpPr>
        <p:grpSpPr bwMode="auto">
          <a:xfrm>
            <a:off x="753616" y="1115689"/>
            <a:ext cx="2120900" cy="1790700"/>
            <a:chOff x="476" y="712"/>
            <a:chExt cx="1336" cy="1128"/>
          </a:xfrm>
        </p:grpSpPr>
        <p:sp>
          <p:nvSpPr>
            <p:cNvPr id="56" name="Line 97"/>
            <p:cNvSpPr>
              <a:spLocks noChangeShapeType="1"/>
            </p:cNvSpPr>
            <p:nvPr/>
          </p:nvSpPr>
          <p:spPr bwMode="auto">
            <a:xfrm flipV="1">
              <a:off x="944" y="1116"/>
              <a:ext cx="8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103"/>
            <p:cNvGrpSpPr>
              <a:grpSpLocks/>
            </p:cNvGrpSpPr>
            <p:nvPr/>
          </p:nvGrpSpPr>
          <p:grpSpPr bwMode="auto">
            <a:xfrm>
              <a:off x="476" y="712"/>
              <a:ext cx="1336" cy="1128"/>
              <a:chOff x="476" y="712"/>
              <a:chExt cx="1336" cy="1128"/>
            </a:xfrm>
          </p:grpSpPr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476" y="1796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92"/>
              <p:cNvSpPr>
                <a:spLocks noChangeShapeType="1"/>
              </p:cNvSpPr>
              <p:nvPr/>
            </p:nvSpPr>
            <p:spPr bwMode="auto">
              <a:xfrm>
                <a:off x="492" y="1116"/>
                <a:ext cx="456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93"/>
              <p:cNvSpPr>
                <a:spLocks noChangeShapeType="1"/>
              </p:cNvSpPr>
              <p:nvPr/>
            </p:nvSpPr>
            <p:spPr bwMode="auto">
              <a:xfrm>
                <a:off x="492" y="1116"/>
                <a:ext cx="0" cy="68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4"/>
              <p:cNvSpPr>
                <a:spLocks noChangeShapeType="1"/>
              </p:cNvSpPr>
              <p:nvPr/>
            </p:nvSpPr>
            <p:spPr bwMode="auto">
              <a:xfrm flipH="1">
                <a:off x="496" y="1124"/>
                <a:ext cx="448" cy="6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95"/>
              <p:cNvSpPr>
                <a:spLocks noChangeShapeType="1"/>
              </p:cNvSpPr>
              <p:nvPr/>
            </p:nvSpPr>
            <p:spPr bwMode="auto">
              <a:xfrm flipV="1">
                <a:off x="948" y="728"/>
                <a:ext cx="252" cy="38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96"/>
              <p:cNvSpPr>
                <a:spLocks noChangeShapeType="1"/>
              </p:cNvSpPr>
              <p:nvPr/>
            </p:nvSpPr>
            <p:spPr bwMode="auto">
              <a:xfrm>
                <a:off x="1192" y="732"/>
                <a:ext cx="596" cy="38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Oval 98"/>
              <p:cNvSpPr>
                <a:spLocks noChangeArrowheads="1"/>
              </p:cNvSpPr>
              <p:nvPr/>
            </p:nvSpPr>
            <p:spPr bwMode="auto">
              <a:xfrm>
                <a:off x="924" y="109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99"/>
              <p:cNvSpPr>
                <a:spLocks noChangeArrowheads="1"/>
              </p:cNvSpPr>
              <p:nvPr/>
            </p:nvSpPr>
            <p:spPr bwMode="auto">
              <a:xfrm>
                <a:off x="1176" y="71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00"/>
              <p:cNvSpPr>
                <a:spLocks noChangeArrowheads="1"/>
              </p:cNvSpPr>
              <p:nvPr/>
            </p:nvSpPr>
            <p:spPr bwMode="auto">
              <a:xfrm>
                <a:off x="1772" y="1084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01"/>
              <p:cNvSpPr>
                <a:spLocks noChangeArrowheads="1"/>
              </p:cNvSpPr>
              <p:nvPr/>
            </p:nvSpPr>
            <p:spPr bwMode="auto">
              <a:xfrm>
                <a:off x="476" y="1088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68" name="Straight Connector 67"/>
          <p:cNvCxnSpPr/>
          <p:nvPr/>
        </p:nvCxnSpPr>
        <p:spPr>
          <a:xfrm>
            <a:off x="696726" y="1104900"/>
            <a:ext cx="1565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336675" y="771964"/>
            <a:ext cx="136525" cy="136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062147" y="1707444"/>
            <a:ext cx="0" cy="1396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105363" y="1709716"/>
            <a:ext cx="0" cy="1396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601228" y="1443820"/>
            <a:ext cx="164197" cy="953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30796" y="1391500"/>
            <a:ext cx="164197" cy="953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1295379" y="1572176"/>
            <a:ext cx="392276" cy="349630"/>
            <a:chOff x="1309234" y="1586031"/>
            <a:chExt cx="392276" cy="349630"/>
          </a:xfrm>
        </p:grpSpPr>
        <p:sp>
          <p:nvSpPr>
            <p:cNvPr id="80" name="Arc 79"/>
            <p:cNvSpPr/>
            <p:nvPr/>
          </p:nvSpPr>
          <p:spPr>
            <a:xfrm>
              <a:off x="1534738" y="1663438"/>
              <a:ext cx="120878" cy="196441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1520878" y="1594158"/>
              <a:ext cx="180632" cy="33897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flipH="1" flipV="1">
              <a:off x="1364660" y="1613747"/>
              <a:ext cx="139377" cy="286165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flipH="1" flipV="1">
              <a:off x="1309234" y="1586031"/>
              <a:ext cx="202554" cy="349630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428625" y="1492683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5" name="Text Box 49"/>
          <p:cNvSpPr txBox="1">
            <a:spLocks noChangeArrowheads="1"/>
          </p:cNvSpPr>
          <p:nvPr/>
        </p:nvSpPr>
        <p:spPr bwMode="auto">
          <a:xfrm>
            <a:off x="465138" y="194108"/>
            <a:ext cx="319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1851025" y="73818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7" name="Text Box 51"/>
          <p:cNvSpPr txBox="1">
            <a:spLocks noChangeArrowheads="1"/>
          </p:cNvSpPr>
          <p:nvPr/>
        </p:nvSpPr>
        <p:spPr bwMode="auto">
          <a:xfrm>
            <a:off x="2889250" y="1499033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8" name="Text Box 52"/>
          <p:cNvSpPr txBox="1">
            <a:spLocks noChangeArrowheads="1"/>
          </p:cNvSpPr>
          <p:nvPr/>
        </p:nvSpPr>
        <p:spPr bwMode="auto">
          <a:xfrm>
            <a:off x="1520825" y="176313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89" name="Text Box 97"/>
          <p:cNvSpPr txBox="1">
            <a:spLocks noChangeArrowheads="1"/>
          </p:cNvSpPr>
          <p:nvPr/>
        </p:nvSpPr>
        <p:spPr bwMode="auto">
          <a:xfrm>
            <a:off x="428625" y="2597583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108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0" grpId="0"/>
      <p:bldP spid="6" grpId="0"/>
      <p:bldP spid="7" grpId="0"/>
      <p:bldP spid="116" grpId="0"/>
      <p:bldP spid="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55"/>
          <p:cNvSpPr>
            <a:spLocks/>
          </p:cNvSpPr>
          <p:nvPr/>
        </p:nvSpPr>
        <p:spPr bwMode="auto">
          <a:xfrm>
            <a:off x="9118538" y="3686272"/>
            <a:ext cx="2016834" cy="41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AME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DMC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008251" y="3959029"/>
            <a:ext cx="243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(c.huyền-c.g.vuông) </a:t>
            </a:r>
            <a:endParaRPr lang="vi-VN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560494" y="4925006"/>
                <a:ext cx="1736386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MAE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MDC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494" y="4925006"/>
                <a:ext cx="1736386" cy="655629"/>
              </a:xfrm>
              <a:prstGeom prst="rect">
                <a:avLst/>
              </a:prstGeom>
              <a:blipFill rotWithShape="1">
                <a:blip r:embed="rId2"/>
                <a:stretch>
                  <a:fillRect t="-935" r="-52982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7931136" y="3728549"/>
            <a:ext cx="103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003704" y="4951832"/>
            <a:ext cx="130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 = MC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11107523" y="5277697"/>
            <a:ext cx="70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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340960" y="5602015"/>
            <a:ext cx="189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BME = </a:t>
            </a:r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c.g.c)</a:t>
            </a:r>
            <a:endParaRPr lang="en-US" dirty="0"/>
          </a:p>
        </p:txBody>
      </p:sp>
      <p:grpSp>
        <p:nvGrpSpPr>
          <p:cNvPr id="99" name="Group 57"/>
          <p:cNvGrpSpPr>
            <a:grpSpLocks/>
          </p:cNvGrpSpPr>
          <p:nvPr/>
        </p:nvGrpSpPr>
        <p:grpSpPr bwMode="auto">
          <a:xfrm>
            <a:off x="8445111" y="4285922"/>
            <a:ext cx="3151188" cy="631834"/>
            <a:chOff x="3069" y="1026"/>
            <a:chExt cx="1985" cy="398"/>
          </a:xfrm>
        </p:grpSpPr>
        <p:sp>
          <p:nvSpPr>
            <p:cNvPr id="100" name="Text Box 14"/>
            <p:cNvSpPr txBox="1">
              <a:spLocks noChangeArrowheads="1"/>
            </p:cNvSpPr>
            <p:nvPr/>
          </p:nvSpPr>
          <p:spPr bwMode="auto">
            <a:xfrm>
              <a:off x="3824" y="1026"/>
              <a:ext cx="4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  <a:sym typeface="Symbol" pitchFamily="18" charset="2"/>
                </a:rPr>
                <a:t></a:t>
              </a: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3072" y="1283"/>
              <a:ext cx="198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Line 60"/>
            <p:cNvSpPr>
              <a:spLocks noChangeShapeType="1"/>
            </p:cNvSpPr>
            <p:nvPr/>
          </p:nvSpPr>
          <p:spPr bwMode="auto">
            <a:xfrm>
              <a:off x="3069" y="1283"/>
              <a:ext cx="0" cy="14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Line 61"/>
            <p:cNvSpPr>
              <a:spLocks noChangeShapeType="1"/>
            </p:cNvSpPr>
            <p:nvPr/>
          </p:nvSpPr>
          <p:spPr bwMode="auto">
            <a:xfrm>
              <a:off x="5053" y="1280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Line 62"/>
            <p:cNvSpPr>
              <a:spLocks noChangeShapeType="1"/>
            </p:cNvSpPr>
            <p:nvPr/>
          </p:nvSpPr>
          <p:spPr bwMode="auto">
            <a:xfrm>
              <a:off x="4055" y="1280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9008354" y="4948964"/>
            <a:ext cx="20421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 = MD</a:t>
            </a:r>
          </a:p>
          <a:p>
            <a:pPr algn="ctr">
              <a:buNone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ABM = </a:t>
            </a:r>
            <a:r>
              <a:rPr lang="el-G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DBM)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79717" y="3627865"/>
            <a:ext cx="44122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-175213" y="3314937"/>
            <a:ext cx="4149737" cy="2992444"/>
            <a:chOff x="-151767" y="3314937"/>
            <a:chExt cx="4149737" cy="2992444"/>
          </a:xfrm>
        </p:grpSpPr>
        <p:sp>
          <p:nvSpPr>
            <p:cNvPr id="119" name="Line 79"/>
            <p:cNvSpPr>
              <a:spLocks noChangeShapeType="1"/>
            </p:cNvSpPr>
            <p:nvPr/>
          </p:nvSpPr>
          <p:spPr bwMode="auto">
            <a:xfrm flipH="1">
              <a:off x="356234" y="3413362"/>
              <a:ext cx="14288" cy="28209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Line 80"/>
            <p:cNvSpPr>
              <a:spLocks noChangeShapeType="1"/>
            </p:cNvSpPr>
            <p:nvPr/>
          </p:nvSpPr>
          <p:spPr bwMode="auto">
            <a:xfrm>
              <a:off x="35191" y="4764328"/>
              <a:ext cx="35702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ABC,Â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= 90</a:t>
                  </a:r>
                  <a:r>
                    <a:rPr lang="en-US" altLang="en-US" sz="1600" baseline="300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BM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ABC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GT   MD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BC (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BC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), DM</a:t>
                  </a:r>
                  <a14:m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AB</m:t>
                      </m:r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E</m:t>
                          </m:r>
                        </m:e>
                      </m:d>
                    </m:oMath>
                  </a14:m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DH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MC tại H,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AK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ME tại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K</a:t>
                  </a: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  AK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DH</a:t>
                  </a:r>
                  <a:r>
                    <a:rPr lang="en-US" altLang="en-US" sz="1600" b="0" dirty="0" smtClean="0">
                      <a:solidFill>
                        <a:srgbClr val="FFFFFF"/>
                      </a:solidFill>
                      <a:ea typeface="Cambria Math"/>
                      <a:cs typeface="Times New Roman" pitchFamily="18" charset="0"/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N</m:t>
                          </m:r>
                        </m:e>
                      </m:d>
                      <m:r>
                        <a:rPr lang="en-US" altLang="en-US" sz="16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21" name="Text 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44" r="-7068" b="-50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KL   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BMA</m:t>
                          </m:r>
                        </m:e>
                      </m:acc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BMD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b)  AC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= DE</a:t>
                  </a: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c)  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AME =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DMC</a:t>
                  </a:r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d</a:t>
                  </a: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MN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là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 i="0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  <m:t>KMH</m:t>
                          </m:r>
                        </m:e>
                      </m:acc>
                    </m:oMath>
                  </a14:m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22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15" r="-602" b="-41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Text Box 53"/>
          <p:cNvSpPr txBox="1">
            <a:spLocks noChangeArrowheads="1"/>
          </p:cNvSpPr>
          <p:nvPr/>
        </p:nvSpPr>
        <p:spPr bwMode="auto">
          <a:xfrm>
            <a:off x="3761326" y="58956"/>
            <a:ext cx="38142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Chứng minh 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AME = 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DMC</a:t>
            </a:r>
            <a:endParaRPr lang="vi-VN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873866" y="483029"/>
                <a:ext cx="3042756" cy="1122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b="0" i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(gt)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en-US" i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MAE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(kề bù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i="0" dirty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MDC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MD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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BC)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66" y="483029"/>
                <a:ext cx="3042756" cy="1122680"/>
              </a:xfrm>
              <a:prstGeom prst="rect">
                <a:avLst/>
              </a:prstGeom>
              <a:blipFill rotWithShape="1">
                <a:blip r:embed="rId7"/>
                <a:stretch>
                  <a:fillRect l="-1600" r="-142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857450" y="1551553"/>
                <a:ext cx="3252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:r>
                  <a:rPr lang="el-GR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ABM = </a:t>
                </a:r>
                <a:r>
                  <a:rPr lang="el-GR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DBM(cmt)</a:t>
                </a:r>
              </a:p>
              <a:p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MA = MD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(2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cạnh tương ứng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altLang="en-US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50" y="1551553"/>
                <a:ext cx="3252878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689" t="-4717" r="-93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3869169" y="2086138"/>
                <a:ext cx="3780153" cy="1444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Xét   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AME và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DMC có: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MAE</m:t>
                        </m:r>
                      </m:e>
                    </m:acc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MDC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(cmt)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 = MD ( cmt)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AME</m:t>
                        </m:r>
                      </m:e>
                    </m:acc>
                    <m:r>
                      <a:rPr lang="en-US" i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DMC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(đối đỉnh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69" y="2086138"/>
                <a:ext cx="3780153" cy="1444242"/>
              </a:xfrm>
              <a:prstGeom prst="rect">
                <a:avLst/>
              </a:prstGeom>
              <a:blipFill rotWithShape="1">
                <a:blip r:embed="rId9"/>
                <a:stretch>
                  <a:fillRect l="-1452" t="-422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3851291" y="3443883"/>
                <a:ext cx="37801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AME =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DMC (g.c.g)</a:t>
                </a:r>
                <a:endParaRPr lang="en-US" altLang="en-US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91" y="3443883"/>
                <a:ext cx="378015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078333" y="2458904"/>
                <a:ext cx="552780" cy="1004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33" y="2458904"/>
                <a:ext cx="552780" cy="10040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TextBox 151"/>
          <p:cNvSpPr txBox="1"/>
          <p:nvPr/>
        </p:nvSpPr>
        <p:spPr>
          <a:xfrm>
            <a:off x="7895267" y="166508"/>
            <a:ext cx="103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4" name="Text Box 14"/>
          <p:cNvSpPr txBox="1">
            <a:spLocks noChangeArrowheads="1"/>
          </p:cNvSpPr>
          <p:nvPr/>
        </p:nvSpPr>
        <p:spPr bwMode="auto">
          <a:xfrm>
            <a:off x="11203045" y="1864305"/>
            <a:ext cx="70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FFFF"/>
                </a:solidFill>
                <a:sym typeface="Symbol" pitchFamily="18" charset="2"/>
              </a:rPr>
              <a:t></a:t>
            </a:r>
            <a:endParaRPr lang="en-US" altLang="en-US" dirty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155" name="Group 57"/>
          <p:cNvGrpSpPr>
            <a:grpSpLocks/>
          </p:cNvGrpSpPr>
          <p:nvPr/>
        </p:nvGrpSpPr>
        <p:grpSpPr bwMode="auto">
          <a:xfrm>
            <a:off x="10079563" y="2261294"/>
            <a:ext cx="1839913" cy="458794"/>
            <a:chOff x="3895" y="1310"/>
            <a:chExt cx="1159" cy="289"/>
          </a:xfrm>
        </p:grpSpPr>
        <p:sp>
          <p:nvSpPr>
            <p:cNvPr id="156" name="Line 59"/>
            <p:cNvSpPr>
              <a:spLocks noChangeShapeType="1"/>
            </p:cNvSpPr>
            <p:nvPr/>
          </p:nvSpPr>
          <p:spPr bwMode="auto">
            <a:xfrm>
              <a:off x="3895" y="1310"/>
              <a:ext cx="115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60"/>
            <p:cNvSpPr>
              <a:spLocks noChangeShapeType="1"/>
            </p:cNvSpPr>
            <p:nvPr/>
          </p:nvSpPr>
          <p:spPr bwMode="auto">
            <a:xfrm>
              <a:off x="3897" y="1310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61"/>
            <p:cNvSpPr>
              <a:spLocks noChangeShapeType="1"/>
            </p:cNvSpPr>
            <p:nvPr/>
          </p:nvSpPr>
          <p:spPr bwMode="auto">
            <a:xfrm>
              <a:off x="5053" y="1316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1120900" y="2720088"/>
            <a:ext cx="129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 = BD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= BC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(cmt)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219037" y="2720088"/>
            <a:ext cx="169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 + AE = BE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BD + DC = BC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Line 42"/>
          <p:cNvSpPr>
            <a:spLocks noChangeShapeType="1"/>
          </p:cNvSpPr>
          <p:nvPr/>
        </p:nvSpPr>
        <p:spPr bwMode="auto">
          <a:xfrm>
            <a:off x="7779717" y="29028"/>
            <a:ext cx="0" cy="682897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Rectangle 55"/>
          <p:cNvSpPr>
            <a:spLocks/>
          </p:cNvSpPr>
          <p:nvPr/>
        </p:nvSpPr>
        <p:spPr bwMode="auto">
          <a:xfrm>
            <a:off x="7889631" y="155720"/>
            <a:ext cx="373467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/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 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AME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DMC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" name="Group 57"/>
          <p:cNvGrpSpPr>
            <a:grpSpLocks/>
          </p:cNvGrpSpPr>
          <p:nvPr/>
        </p:nvGrpSpPr>
        <p:grpSpPr bwMode="auto">
          <a:xfrm>
            <a:off x="8418388" y="476915"/>
            <a:ext cx="3151188" cy="879475"/>
            <a:chOff x="3069" y="1054"/>
            <a:chExt cx="1985" cy="554"/>
          </a:xfrm>
        </p:grpSpPr>
        <p:sp>
          <p:nvSpPr>
            <p:cNvPr id="164" name="Text Box 14"/>
            <p:cNvSpPr txBox="1">
              <a:spLocks noChangeArrowheads="1"/>
            </p:cNvSpPr>
            <p:nvPr/>
          </p:nvSpPr>
          <p:spPr bwMode="auto">
            <a:xfrm>
              <a:off x="3904" y="1054"/>
              <a:ext cx="4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  <a:sym typeface="Symbol" pitchFamily="18" charset="2"/>
                </a:rPr>
                <a:t></a:t>
              </a:r>
            </a:p>
          </p:txBody>
        </p:sp>
        <p:sp>
          <p:nvSpPr>
            <p:cNvPr id="165" name="Line 59"/>
            <p:cNvSpPr>
              <a:spLocks noChangeShapeType="1"/>
            </p:cNvSpPr>
            <p:nvPr/>
          </p:nvSpPr>
          <p:spPr bwMode="auto">
            <a:xfrm>
              <a:off x="3072" y="1310"/>
              <a:ext cx="198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60"/>
            <p:cNvSpPr>
              <a:spLocks noChangeShapeType="1"/>
            </p:cNvSpPr>
            <p:nvPr/>
          </p:nvSpPr>
          <p:spPr bwMode="auto">
            <a:xfrm>
              <a:off x="3069" y="1310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5053" y="1316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62"/>
            <p:cNvSpPr>
              <a:spLocks noChangeShapeType="1"/>
            </p:cNvSpPr>
            <p:nvPr/>
          </p:nvSpPr>
          <p:spPr bwMode="auto">
            <a:xfrm>
              <a:off x="4136" y="1325"/>
              <a:ext cx="0" cy="2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11031133" y="122943"/>
            <a:ext cx="98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(c.g.c)</a:t>
            </a:r>
            <a:endParaRPr lang="vi-VN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9486044" y="1425520"/>
            <a:ext cx="127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 = MD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167927" y="1765740"/>
            <a:ext cx="1844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ABM = </a:t>
            </a:r>
            <a:r>
              <a:rPr lang="el-G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DBM)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029797" y="1448023"/>
            <a:ext cx="107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 = DC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7548771" y="1425072"/>
                <a:ext cx="1736386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MAE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MDC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771" y="1425072"/>
                <a:ext cx="1736386" cy="655629"/>
              </a:xfrm>
              <a:prstGeom prst="rect">
                <a:avLst/>
              </a:prstGeom>
              <a:blipFill rotWithShape="1">
                <a:blip r:embed="rId12"/>
                <a:stretch>
                  <a:fillRect t="-935" r="-52982" b="-149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Line 2"/>
          <p:cNvSpPr>
            <a:spLocks noChangeShapeType="1"/>
          </p:cNvSpPr>
          <p:nvPr/>
        </p:nvSpPr>
        <p:spPr bwMode="auto">
          <a:xfrm flipH="1">
            <a:off x="3727759" y="58056"/>
            <a:ext cx="15875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" name="Group 3"/>
          <p:cNvGrpSpPr>
            <a:grpSpLocks/>
          </p:cNvGrpSpPr>
          <p:nvPr/>
        </p:nvGrpSpPr>
        <p:grpSpPr bwMode="auto">
          <a:xfrm>
            <a:off x="755650" y="419100"/>
            <a:ext cx="2114550" cy="1384300"/>
            <a:chOff x="476" y="264"/>
            <a:chExt cx="1332" cy="872"/>
          </a:xfrm>
        </p:grpSpPr>
        <p:sp>
          <p:nvSpPr>
            <p:cNvPr id="108" name="Line 4"/>
            <p:cNvSpPr>
              <a:spLocks noChangeShapeType="1"/>
            </p:cNvSpPr>
            <p:nvPr/>
          </p:nvSpPr>
          <p:spPr bwMode="auto">
            <a:xfrm>
              <a:off x="492" y="284"/>
              <a:ext cx="1304" cy="8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>
              <a:off x="492" y="284"/>
              <a:ext cx="4" cy="82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6"/>
            <p:cNvSpPr>
              <a:spLocks noChangeShapeType="1"/>
            </p:cNvSpPr>
            <p:nvPr/>
          </p:nvSpPr>
          <p:spPr bwMode="auto">
            <a:xfrm>
              <a:off x="496" y="1116"/>
              <a:ext cx="12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7"/>
            <p:cNvSpPr>
              <a:spLocks noChangeArrowheads="1"/>
            </p:cNvSpPr>
            <p:nvPr/>
          </p:nvSpPr>
          <p:spPr bwMode="auto">
            <a:xfrm>
              <a:off x="476" y="109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8"/>
            <p:cNvSpPr>
              <a:spLocks noChangeShapeType="1"/>
            </p:cNvSpPr>
            <p:nvPr/>
          </p:nvSpPr>
          <p:spPr bwMode="auto">
            <a:xfrm>
              <a:off x="492" y="284"/>
              <a:ext cx="460" cy="8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9"/>
            <p:cNvSpPr>
              <a:spLocks noChangeShapeType="1"/>
            </p:cNvSpPr>
            <p:nvPr/>
          </p:nvSpPr>
          <p:spPr bwMode="auto">
            <a:xfrm flipV="1">
              <a:off x="948" y="732"/>
              <a:ext cx="248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0"/>
            <p:cNvSpPr>
              <a:spLocks noChangeArrowheads="1"/>
            </p:cNvSpPr>
            <p:nvPr/>
          </p:nvSpPr>
          <p:spPr bwMode="auto">
            <a:xfrm>
              <a:off x="1176" y="71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11"/>
            <p:cNvSpPr>
              <a:spLocks noChangeArrowheads="1"/>
            </p:cNvSpPr>
            <p:nvPr/>
          </p:nvSpPr>
          <p:spPr bwMode="auto">
            <a:xfrm>
              <a:off x="928" y="1092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2"/>
            <p:cNvSpPr>
              <a:spLocks noChangeArrowheads="1"/>
            </p:cNvSpPr>
            <p:nvPr/>
          </p:nvSpPr>
          <p:spPr bwMode="auto">
            <a:xfrm>
              <a:off x="1768" y="1088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3"/>
            <p:cNvSpPr>
              <a:spLocks noChangeArrowheads="1"/>
            </p:cNvSpPr>
            <p:nvPr/>
          </p:nvSpPr>
          <p:spPr bwMode="auto">
            <a:xfrm>
              <a:off x="476" y="264"/>
              <a:ext cx="40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14"/>
            <p:cNvSpPr>
              <a:spLocks noChangeShapeType="1"/>
            </p:cNvSpPr>
            <p:nvPr/>
          </p:nvSpPr>
          <p:spPr bwMode="auto">
            <a:xfrm>
              <a:off x="496" y="1032"/>
              <a:ext cx="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5"/>
            <p:cNvSpPr>
              <a:spLocks noChangeShapeType="1"/>
            </p:cNvSpPr>
            <p:nvPr/>
          </p:nvSpPr>
          <p:spPr bwMode="auto">
            <a:xfrm>
              <a:off x="580" y="1032"/>
              <a:ext cx="0" cy="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6"/>
            <p:cNvSpPr>
              <a:spLocks noChangeShapeType="1"/>
            </p:cNvSpPr>
            <p:nvPr/>
          </p:nvSpPr>
          <p:spPr bwMode="auto">
            <a:xfrm flipH="1">
              <a:off x="1080" y="696"/>
              <a:ext cx="36" cy="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7"/>
            <p:cNvSpPr>
              <a:spLocks noChangeShapeType="1"/>
            </p:cNvSpPr>
            <p:nvPr/>
          </p:nvSpPr>
          <p:spPr bwMode="auto">
            <a:xfrm>
              <a:off x="1080" y="760"/>
              <a:ext cx="60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AutoShape 18"/>
            <p:cNvSpPr>
              <a:spLocks noChangeArrowheads="1"/>
            </p:cNvSpPr>
            <p:nvPr/>
          </p:nvSpPr>
          <p:spPr bwMode="auto">
            <a:xfrm rot="9382750">
              <a:off x="502" y="397"/>
              <a:ext cx="51" cy="5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AutoShape 19"/>
            <p:cNvSpPr>
              <a:spLocks noChangeArrowheads="1"/>
            </p:cNvSpPr>
            <p:nvPr/>
          </p:nvSpPr>
          <p:spPr bwMode="auto">
            <a:xfrm rot="9382750">
              <a:off x="566" y="357"/>
              <a:ext cx="51" cy="5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" name="Group 104"/>
          <p:cNvGrpSpPr>
            <a:grpSpLocks/>
          </p:cNvGrpSpPr>
          <p:nvPr/>
        </p:nvGrpSpPr>
        <p:grpSpPr bwMode="auto">
          <a:xfrm>
            <a:off x="753616" y="1129544"/>
            <a:ext cx="2120900" cy="1790700"/>
            <a:chOff x="476" y="712"/>
            <a:chExt cx="1336" cy="1128"/>
          </a:xfrm>
        </p:grpSpPr>
        <p:sp>
          <p:nvSpPr>
            <p:cNvPr id="136" name="Line 97"/>
            <p:cNvSpPr>
              <a:spLocks noChangeShapeType="1"/>
            </p:cNvSpPr>
            <p:nvPr/>
          </p:nvSpPr>
          <p:spPr bwMode="auto">
            <a:xfrm flipV="1">
              <a:off x="944" y="1116"/>
              <a:ext cx="8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" name="Group 103"/>
            <p:cNvGrpSpPr>
              <a:grpSpLocks/>
            </p:cNvGrpSpPr>
            <p:nvPr/>
          </p:nvGrpSpPr>
          <p:grpSpPr bwMode="auto">
            <a:xfrm>
              <a:off x="476" y="712"/>
              <a:ext cx="1336" cy="1128"/>
              <a:chOff x="476" y="712"/>
              <a:chExt cx="1336" cy="1128"/>
            </a:xfrm>
          </p:grpSpPr>
          <p:sp>
            <p:nvSpPr>
              <p:cNvPr id="138" name="Oval 76"/>
              <p:cNvSpPr>
                <a:spLocks noChangeArrowheads="1"/>
              </p:cNvSpPr>
              <p:nvPr/>
            </p:nvSpPr>
            <p:spPr bwMode="auto">
              <a:xfrm>
                <a:off x="476" y="1796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92"/>
              <p:cNvSpPr>
                <a:spLocks noChangeShapeType="1"/>
              </p:cNvSpPr>
              <p:nvPr/>
            </p:nvSpPr>
            <p:spPr bwMode="auto">
              <a:xfrm>
                <a:off x="492" y="1116"/>
                <a:ext cx="456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93"/>
              <p:cNvSpPr>
                <a:spLocks noChangeShapeType="1"/>
              </p:cNvSpPr>
              <p:nvPr/>
            </p:nvSpPr>
            <p:spPr bwMode="auto">
              <a:xfrm>
                <a:off x="492" y="1116"/>
                <a:ext cx="0" cy="68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94"/>
              <p:cNvSpPr>
                <a:spLocks noChangeShapeType="1"/>
              </p:cNvSpPr>
              <p:nvPr/>
            </p:nvSpPr>
            <p:spPr bwMode="auto">
              <a:xfrm flipH="1">
                <a:off x="496" y="1124"/>
                <a:ext cx="448" cy="6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95"/>
              <p:cNvSpPr>
                <a:spLocks noChangeShapeType="1"/>
              </p:cNvSpPr>
              <p:nvPr/>
            </p:nvSpPr>
            <p:spPr bwMode="auto">
              <a:xfrm flipV="1">
                <a:off x="948" y="728"/>
                <a:ext cx="252" cy="38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96"/>
              <p:cNvSpPr>
                <a:spLocks noChangeShapeType="1"/>
              </p:cNvSpPr>
              <p:nvPr/>
            </p:nvSpPr>
            <p:spPr bwMode="auto">
              <a:xfrm>
                <a:off x="1192" y="732"/>
                <a:ext cx="596" cy="38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Oval 98"/>
              <p:cNvSpPr>
                <a:spLocks noChangeArrowheads="1"/>
              </p:cNvSpPr>
              <p:nvPr/>
            </p:nvSpPr>
            <p:spPr bwMode="auto">
              <a:xfrm>
                <a:off x="924" y="109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99"/>
              <p:cNvSpPr>
                <a:spLocks noChangeArrowheads="1"/>
              </p:cNvSpPr>
              <p:nvPr/>
            </p:nvSpPr>
            <p:spPr bwMode="auto">
              <a:xfrm>
                <a:off x="1176" y="71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00"/>
              <p:cNvSpPr>
                <a:spLocks noChangeArrowheads="1"/>
              </p:cNvSpPr>
              <p:nvPr/>
            </p:nvSpPr>
            <p:spPr bwMode="auto">
              <a:xfrm>
                <a:off x="1772" y="1084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101"/>
              <p:cNvSpPr>
                <a:spLocks noChangeArrowheads="1"/>
              </p:cNvSpPr>
              <p:nvPr/>
            </p:nvSpPr>
            <p:spPr bwMode="auto">
              <a:xfrm>
                <a:off x="476" y="1088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0" name="Text Box 48"/>
          <p:cNvSpPr txBox="1">
            <a:spLocks noChangeArrowheads="1"/>
          </p:cNvSpPr>
          <p:nvPr/>
        </p:nvSpPr>
        <p:spPr bwMode="auto">
          <a:xfrm>
            <a:off x="428625" y="150653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2" name="Text Box 49"/>
          <p:cNvSpPr txBox="1">
            <a:spLocks noChangeArrowheads="1"/>
          </p:cNvSpPr>
          <p:nvPr/>
        </p:nvSpPr>
        <p:spPr bwMode="auto">
          <a:xfrm>
            <a:off x="465138" y="207963"/>
            <a:ext cx="319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4" name="Text Box 51"/>
          <p:cNvSpPr txBox="1">
            <a:spLocks noChangeArrowheads="1"/>
          </p:cNvSpPr>
          <p:nvPr/>
        </p:nvSpPr>
        <p:spPr bwMode="auto">
          <a:xfrm>
            <a:off x="2889250" y="151288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8" name="Text Box 52"/>
          <p:cNvSpPr txBox="1">
            <a:spLocks noChangeArrowheads="1"/>
          </p:cNvSpPr>
          <p:nvPr/>
        </p:nvSpPr>
        <p:spPr bwMode="auto">
          <a:xfrm>
            <a:off x="1520825" y="1776993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79" name="Text Box 97"/>
          <p:cNvSpPr txBox="1">
            <a:spLocks noChangeArrowheads="1"/>
          </p:cNvSpPr>
          <p:nvPr/>
        </p:nvSpPr>
        <p:spPr bwMode="auto">
          <a:xfrm>
            <a:off x="428625" y="261143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180" name="Group 104"/>
          <p:cNvGrpSpPr>
            <a:grpSpLocks/>
          </p:cNvGrpSpPr>
          <p:nvPr/>
        </p:nvGrpSpPr>
        <p:grpSpPr bwMode="auto">
          <a:xfrm>
            <a:off x="753616" y="1115689"/>
            <a:ext cx="2120900" cy="1790700"/>
            <a:chOff x="476" y="712"/>
            <a:chExt cx="1336" cy="1128"/>
          </a:xfrm>
        </p:grpSpPr>
        <p:sp>
          <p:nvSpPr>
            <p:cNvPr id="181" name="Line 97"/>
            <p:cNvSpPr>
              <a:spLocks noChangeShapeType="1"/>
            </p:cNvSpPr>
            <p:nvPr/>
          </p:nvSpPr>
          <p:spPr bwMode="auto">
            <a:xfrm flipV="1">
              <a:off x="944" y="1116"/>
              <a:ext cx="8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2" name="Group 103"/>
            <p:cNvGrpSpPr>
              <a:grpSpLocks/>
            </p:cNvGrpSpPr>
            <p:nvPr/>
          </p:nvGrpSpPr>
          <p:grpSpPr bwMode="auto">
            <a:xfrm>
              <a:off x="476" y="712"/>
              <a:ext cx="1336" cy="1128"/>
              <a:chOff x="476" y="712"/>
              <a:chExt cx="1336" cy="1128"/>
            </a:xfrm>
          </p:grpSpPr>
          <p:sp>
            <p:nvSpPr>
              <p:cNvPr id="183" name="Oval 76"/>
              <p:cNvSpPr>
                <a:spLocks noChangeArrowheads="1"/>
              </p:cNvSpPr>
              <p:nvPr/>
            </p:nvSpPr>
            <p:spPr bwMode="auto">
              <a:xfrm>
                <a:off x="476" y="1796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92"/>
              <p:cNvSpPr>
                <a:spLocks noChangeShapeType="1"/>
              </p:cNvSpPr>
              <p:nvPr/>
            </p:nvSpPr>
            <p:spPr bwMode="auto">
              <a:xfrm>
                <a:off x="492" y="1116"/>
                <a:ext cx="456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93"/>
              <p:cNvSpPr>
                <a:spLocks noChangeShapeType="1"/>
              </p:cNvSpPr>
              <p:nvPr/>
            </p:nvSpPr>
            <p:spPr bwMode="auto">
              <a:xfrm>
                <a:off x="492" y="1116"/>
                <a:ext cx="0" cy="68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94"/>
              <p:cNvSpPr>
                <a:spLocks noChangeShapeType="1"/>
              </p:cNvSpPr>
              <p:nvPr/>
            </p:nvSpPr>
            <p:spPr bwMode="auto">
              <a:xfrm flipH="1">
                <a:off x="496" y="1124"/>
                <a:ext cx="448" cy="6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95"/>
              <p:cNvSpPr>
                <a:spLocks noChangeShapeType="1"/>
              </p:cNvSpPr>
              <p:nvPr/>
            </p:nvSpPr>
            <p:spPr bwMode="auto">
              <a:xfrm flipV="1">
                <a:off x="948" y="728"/>
                <a:ext cx="252" cy="38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96"/>
              <p:cNvSpPr>
                <a:spLocks noChangeShapeType="1"/>
              </p:cNvSpPr>
              <p:nvPr/>
            </p:nvSpPr>
            <p:spPr bwMode="auto">
              <a:xfrm>
                <a:off x="1192" y="732"/>
                <a:ext cx="596" cy="38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Oval 98"/>
              <p:cNvSpPr>
                <a:spLocks noChangeArrowheads="1"/>
              </p:cNvSpPr>
              <p:nvPr/>
            </p:nvSpPr>
            <p:spPr bwMode="auto">
              <a:xfrm>
                <a:off x="924" y="109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Oval 99"/>
              <p:cNvSpPr>
                <a:spLocks noChangeArrowheads="1"/>
              </p:cNvSpPr>
              <p:nvPr/>
            </p:nvSpPr>
            <p:spPr bwMode="auto">
              <a:xfrm>
                <a:off x="1176" y="71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Oval 100"/>
              <p:cNvSpPr>
                <a:spLocks noChangeArrowheads="1"/>
              </p:cNvSpPr>
              <p:nvPr/>
            </p:nvSpPr>
            <p:spPr bwMode="auto">
              <a:xfrm>
                <a:off x="1772" y="1084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101"/>
              <p:cNvSpPr>
                <a:spLocks noChangeArrowheads="1"/>
              </p:cNvSpPr>
              <p:nvPr/>
            </p:nvSpPr>
            <p:spPr bwMode="auto">
              <a:xfrm>
                <a:off x="476" y="1088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93" name="Straight Connector 192"/>
          <p:cNvCxnSpPr/>
          <p:nvPr/>
        </p:nvCxnSpPr>
        <p:spPr>
          <a:xfrm>
            <a:off x="696726" y="1104900"/>
            <a:ext cx="1565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1336675" y="771964"/>
            <a:ext cx="136525" cy="136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1062147" y="1707444"/>
            <a:ext cx="0" cy="1396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1105363" y="1709716"/>
            <a:ext cx="0" cy="1396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601228" y="1443820"/>
            <a:ext cx="164197" cy="953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1630796" y="1391500"/>
            <a:ext cx="164197" cy="953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50"/>
          <p:cNvSpPr txBox="1">
            <a:spLocks noChangeArrowheads="1"/>
          </p:cNvSpPr>
          <p:nvPr/>
        </p:nvSpPr>
        <p:spPr bwMode="auto">
          <a:xfrm>
            <a:off x="1851025" y="738188"/>
            <a:ext cx="31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469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1" grpId="0"/>
      <p:bldP spid="82" grpId="0"/>
      <p:bldP spid="83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 flipH="1">
            <a:off x="3671067" y="58056"/>
            <a:ext cx="15875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Text Box 69"/>
          <p:cNvSpPr txBox="1">
            <a:spLocks noChangeArrowheads="1"/>
          </p:cNvSpPr>
          <p:nvPr/>
        </p:nvSpPr>
        <p:spPr bwMode="auto">
          <a:xfrm>
            <a:off x="342258" y="2860493"/>
            <a:ext cx="355507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 dirty="0">
                <a:solidFill>
                  <a:schemeClr val="bg1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851120" y="1188348"/>
                <a:ext cx="3053324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u="sng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MN </a:t>
                </a:r>
                <a:r>
                  <a:rPr lang="en-US" altLang="en-US" u="sng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u="sng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i="0" u="sng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KMH</m:t>
                        </m:r>
                      </m:e>
                    </m:acc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120" y="1188348"/>
                <a:ext cx="3053324" cy="376770"/>
              </a:xfrm>
              <a:prstGeom prst="rect">
                <a:avLst/>
              </a:prstGeom>
              <a:blipFill rotWithShape="1">
                <a:blip r:embed="rId2"/>
                <a:stretch>
                  <a:fillRect t="-6452" r="-3233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Text Box 14"/>
          <p:cNvSpPr txBox="1">
            <a:spLocks noChangeArrowheads="1"/>
          </p:cNvSpPr>
          <p:nvPr/>
        </p:nvSpPr>
        <p:spPr bwMode="auto">
          <a:xfrm>
            <a:off x="9926062" y="1628866"/>
            <a:ext cx="70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415707" y="1978331"/>
                <a:ext cx="1730326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KMN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HMN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707" y="1978331"/>
                <a:ext cx="1730326" cy="376770"/>
              </a:xfrm>
              <a:prstGeom prst="rect">
                <a:avLst/>
              </a:prstGeom>
              <a:blipFill rotWithShape="1">
                <a:blip r:embed="rId3"/>
                <a:stretch>
                  <a:fillRect r="-5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Text Box 14"/>
          <p:cNvSpPr txBox="1">
            <a:spLocks noChangeArrowheads="1"/>
          </p:cNvSpPr>
          <p:nvPr/>
        </p:nvSpPr>
        <p:spPr bwMode="auto">
          <a:xfrm>
            <a:off x="9951850" y="2340206"/>
            <a:ext cx="70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</a:t>
            </a:r>
          </a:p>
        </p:txBody>
      </p:sp>
      <p:sp>
        <p:nvSpPr>
          <p:cNvPr id="195" name="Rectangle 55"/>
          <p:cNvSpPr>
            <a:spLocks/>
          </p:cNvSpPr>
          <p:nvPr/>
        </p:nvSpPr>
        <p:spPr bwMode="auto">
          <a:xfrm>
            <a:off x="9393689" y="2654495"/>
            <a:ext cx="246835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K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H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8182515" y="3781095"/>
                <a:ext cx="1730326" cy="6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MKN</m:t>
                          </m:r>
                        </m:e>
                      </m:acc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MHN</m:t>
                          </m:r>
                        </m:e>
                      </m:acc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515" y="3781095"/>
                <a:ext cx="1730326" cy="653769"/>
              </a:xfrm>
              <a:prstGeom prst="rect">
                <a:avLst/>
              </a:prstGeom>
              <a:blipFill rotWithShape="1">
                <a:blip r:embed="rId4"/>
                <a:stretch>
                  <a:fillRect r="-5387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1068758" y="3804368"/>
            <a:ext cx="13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 chung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850639" y="3792563"/>
            <a:ext cx="128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KM = HM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 Box 14"/>
          <p:cNvSpPr txBox="1">
            <a:spLocks noChangeArrowheads="1"/>
          </p:cNvSpPr>
          <p:nvPr/>
        </p:nvSpPr>
        <p:spPr bwMode="auto">
          <a:xfrm>
            <a:off x="10082202" y="4078089"/>
            <a:ext cx="70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</a:t>
            </a:r>
          </a:p>
        </p:txBody>
      </p:sp>
      <p:sp>
        <p:nvSpPr>
          <p:cNvPr id="200" name="Rectangle 55"/>
          <p:cNvSpPr>
            <a:spLocks/>
          </p:cNvSpPr>
          <p:nvPr/>
        </p:nvSpPr>
        <p:spPr bwMode="auto">
          <a:xfrm>
            <a:off x="8696341" y="4292643"/>
            <a:ext cx="3450934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AK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DH</a:t>
            </a: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pPr marL="342900" indent="-342900" algn="ctr"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(cạnh huyền – góc nhọn)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666530" y="3071322"/>
            <a:ext cx="3301310" cy="664887"/>
            <a:chOff x="7783918" y="4891930"/>
            <a:chExt cx="3779838" cy="664887"/>
          </a:xfrm>
        </p:grpSpPr>
        <p:grpSp>
          <p:nvGrpSpPr>
            <p:cNvPr id="189" name="Group 57"/>
            <p:cNvGrpSpPr>
              <a:grpSpLocks/>
            </p:cNvGrpSpPr>
            <p:nvPr/>
          </p:nvGrpSpPr>
          <p:grpSpPr bwMode="auto">
            <a:xfrm>
              <a:off x="7783918" y="4891930"/>
              <a:ext cx="3779838" cy="664887"/>
              <a:chOff x="3069" y="1044"/>
              <a:chExt cx="2381" cy="408"/>
            </a:xfrm>
          </p:grpSpPr>
          <p:sp>
            <p:nvSpPr>
              <p:cNvPr id="190" name="Text Box 14"/>
              <p:cNvSpPr txBox="1">
                <a:spLocks noChangeArrowheads="1"/>
              </p:cNvSpPr>
              <p:nvPr/>
            </p:nvSpPr>
            <p:spPr bwMode="auto">
              <a:xfrm>
                <a:off x="4028" y="1044"/>
                <a:ext cx="44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dirty="0">
                    <a:solidFill>
                      <a:srgbClr val="FFFFFF"/>
                    </a:solidFill>
                    <a:sym typeface="Symbol" pitchFamily="18" charset="2"/>
                  </a:rPr>
                  <a:t></a:t>
                </a:r>
              </a:p>
            </p:txBody>
          </p:sp>
          <p:sp>
            <p:nvSpPr>
              <p:cNvPr id="191" name="Line 59"/>
              <p:cNvSpPr>
                <a:spLocks noChangeShapeType="1"/>
              </p:cNvSpPr>
              <p:nvPr/>
            </p:nvSpPr>
            <p:spPr bwMode="auto">
              <a:xfrm>
                <a:off x="3072" y="1310"/>
                <a:ext cx="237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60"/>
              <p:cNvSpPr>
                <a:spLocks noChangeShapeType="1"/>
              </p:cNvSpPr>
              <p:nvPr/>
            </p:nvSpPr>
            <p:spPr bwMode="auto">
              <a:xfrm>
                <a:off x="3069" y="1310"/>
                <a:ext cx="0" cy="14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61"/>
              <p:cNvSpPr>
                <a:spLocks noChangeShapeType="1"/>
              </p:cNvSpPr>
              <p:nvPr/>
            </p:nvSpPr>
            <p:spPr bwMode="auto">
              <a:xfrm>
                <a:off x="5449" y="131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" name="Line 61"/>
            <p:cNvSpPr>
              <a:spLocks noChangeShapeType="1"/>
            </p:cNvSpPr>
            <p:nvPr/>
          </p:nvSpPr>
          <p:spPr bwMode="auto">
            <a:xfrm>
              <a:off x="9688776" y="5332840"/>
              <a:ext cx="0" cy="22162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17886" y="231187"/>
                <a:ext cx="4947635" cy="4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0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d) </a:t>
                </a:r>
                <a:r>
                  <a:rPr lang="en-US" sz="2000" b="1" u="sng" dirty="0" err="1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20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minh</a:t>
                </a:r>
                <a:r>
                  <a:rPr lang="en-US" altLang="en-US" sz="20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MN </a:t>
                </a:r>
                <a:r>
                  <a:rPr lang="en-US" altLang="en-US" sz="2000" b="1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u="sng">
                            <a:solidFill>
                              <a:srgbClr val="FFC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en-US" sz="2000" b="1" i="0" u="sng">
                            <a:solidFill>
                              <a:srgbClr val="FFC000"/>
                            </a:solidFill>
                            <a:latin typeface="Cambria Math"/>
                            <a:sym typeface="Symbol" pitchFamily="18" charset="2"/>
                          </a:rPr>
                          <m:t>𝐊𝐌𝐇</m:t>
                        </m:r>
                      </m:e>
                    </m:acc>
                  </m:oMath>
                </a14:m>
                <a:endParaRPr lang="en-US" sz="2000" b="1" u="sng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886" y="231187"/>
                <a:ext cx="4947635" cy="408445"/>
              </a:xfrm>
              <a:prstGeom prst="rect">
                <a:avLst/>
              </a:prstGeom>
              <a:blipFill rotWithShape="1">
                <a:blip r:embed="rId5"/>
                <a:stretch>
                  <a:fillRect l="-1232" t="-8955" r="-23768" b="-253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685639" y="4593302"/>
                <a:ext cx="3967122" cy="774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KMN</m:t>
                        </m:r>
                      </m:e>
                    </m:acc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HMN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 góc tương ứng)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⇒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MN 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KMH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39" y="4593302"/>
                <a:ext cx="3967122" cy="774956"/>
              </a:xfrm>
              <a:prstGeom prst="rect">
                <a:avLst/>
              </a:prstGeom>
              <a:blipFill rotWithShape="1">
                <a:blip r:embed="rId6"/>
                <a:stretch>
                  <a:fillRect l="-1385" r="-3231" b="-70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55"/>
              <p:cNvSpPr>
                <a:spLocks/>
              </p:cNvSpPr>
              <p:nvPr/>
            </p:nvSpPr>
            <p:spPr bwMode="auto">
              <a:xfrm>
                <a:off x="3693476" y="2539455"/>
                <a:ext cx="5000350" cy="155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Xét K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MN và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H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MN có:</a:t>
                </a:r>
                <a:endParaRPr lang="en-US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MKN</m:t>
                        </m:r>
                      </m:e>
                    </m:acc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MHN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m:t>DH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m:t> 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m:t>MC</m:t>
                    </m:r>
                    <m:r>
                      <a:rPr lang="en-US" altLang="en-US" dirty="0">
                        <a:solidFill>
                          <a:srgbClr val="FFFFFF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b="0" i="0" dirty="0" smtClean="0">
                        <a:solidFill>
                          <a:srgbClr val="FFFFFF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AK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m:t>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m:t>ME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en-US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MN chung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None/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KM = HM ( cmt)</a:t>
                </a:r>
              </a:p>
              <a:p>
                <a:pPr marL="342900" indent="-342900">
                  <a:lnSpc>
                    <a:spcPct val="120000"/>
                  </a:lnSpc>
                  <a:buNone/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⇒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MN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H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MN </a:t>
                </a:r>
              </a:p>
              <a:p>
                <a:pPr marL="342900" indent="-342900">
                  <a:lnSpc>
                    <a:spcPct val="120000"/>
                  </a:lnSpc>
                  <a:buNone/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(cạnh huyền - cạnh góc vuông)</a:t>
                </a:r>
                <a:endParaRPr lang="en-US" altLang="en-US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3476" y="2539455"/>
                <a:ext cx="5000350" cy="1555720"/>
              </a:xfrm>
              <a:prstGeom prst="rect">
                <a:avLst/>
              </a:prstGeom>
              <a:blipFill rotWithShape="1">
                <a:blip r:embed="rId7"/>
                <a:stretch>
                  <a:fillRect l="-1098" t="-392" b="-380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3652531" y="2292703"/>
            <a:ext cx="348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FFFF"/>
                </a:solidFill>
                <a:latin typeface="Cambria Math"/>
                <a:ea typeface="Cambria Math"/>
                <a:cs typeface="Times New Roman" pitchFamily="18" charset="0"/>
                <a:sym typeface="Symbol" pitchFamily="18" charset="2"/>
              </a:rPr>
              <a:t>⇒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KM = HM (2 cạnh tương ứng)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55"/>
              <p:cNvSpPr>
                <a:spLocks/>
              </p:cNvSpPr>
              <p:nvPr/>
            </p:nvSpPr>
            <p:spPr bwMode="auto">
              <a:xfrm>
                <a:off x="3675015" y="630322"/>
                <a:ext cx="4648977" cy="1581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120000"/>
                  </a:lnSpc>
                  <a:buNone/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Xét AK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 và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DH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 có: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M</m:t>
                        </m:r>
                      </m:e>
                    </m:acc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m:t>DH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m:t> 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m:t>MC</m:t>
                    </m:r>
                    <m:r>
                      <a:rPr lang="en-US" altLang="en-US" b="0" i="0" dirty="0" smtClean="0">
                        <a:solidFill>
                          <a:srgbClr val="FFFFFF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AK</m:t>
                    </m:r>
                    <m:r>
                      <m:rPr>
                        <m:nor/>
                      </m:rPr>
                      <a:rPr lang="en-US" altLang="en-US" b="0" i="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en-US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m:t>ME</m:t>
                    </m:r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AM = DM (cmt)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AM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K</m:t>
                        </m:r>
                      </m:e>
                    </m:acc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DM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(đối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đỉnh)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⇒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AK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 = </a:t>
                </a:r>
                <a:r>
                  <a:rPr lang="en-US" altLang="en-US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DH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 (</a:t>
                </a:r>
                <a:r>
                  <a:rPr lang="en-US" altLang="en-US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huyền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altLang="en-US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nhọn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5015" y="630322"/>
                <a:ext cx="4648977" cy="1581334"/>
              </a:xfrm>
              <a:prstGeom prst="rect">
                <a:avLst/>
              </a:prstGeom>
              <a:blipFill rotWithShape="1">
                <a:blip r:embed="rId8"/>
                <a:stretch>
                  <a:fillRect l="-1181" t="-385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836566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-175213" y="3314937"/>
            <a:ext cx="4149737" cy="2992444"/>
            <a:chOff x="-151767" y="3314937"/>
            <a:chExt cx="4149737" cy="2992444"/>
          </a:xfrm>
        </p:grpSpPr>
        <p:sp>
          <p:nvSpPr>
            <p:cNvPr id="101" name="Line 79"/>
            <p:cNvSpPr>
              <a:spLocks noChangeShapeType="1"/>
            </p:cNvSpPr>
            <p:nvPr/>
          </p:nvSpPr>
          <p:spPr bwMode="auto">
            <a:xfrm flipH="1">
              <a:off x="356234" y="3413362"/>
              <a:ext cx="14288" cy="28209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Line 80"/>
            <p:cNvSpPr>
              <a:spLocks noChangeShapeType="1"/>
            </p:cNvSpPr>
            <p:nvPr/>
          </p:nvSpPr>
          <p:spPr bwMode="auto">
            <a:xfrm>
              <a:off x="35191" y="4764328"/>
              <a:ext cx="35702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ABC,Â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= 90</a:t>
                  </a:r>
                  <a:r>
                    <a:rPr lang="en-US" altLang="en-US" sz="1600" baseline="300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BM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ABC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GT   MD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BC (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BC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), DM</a:t>
                  </a:r>
                  <a14:m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AB</m:t>
                      </m:r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E</m:t>
                          </m:r>
                        </m:e>
                      </m:d>
                    </m:oMath>
                  </a14:m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DH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MC tại H,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AK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ME tại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K</a:t>
                  </a: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  AK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DH</a:t>
                  </a:r>
                  <a:r>
                    <a:rPr lang="en-US" altLang="en-US" sz="1600" b="0" dirty="0" smtClean="0">
                      <a:solidFill>
                        <a:srgbClr val="FFFFFF"/>
                      </a:solidFill>
                      <a:ea typeface="Cambria Math"/>
                      <a:cs typeface="Times New Roman" pitchFamily="18" charset="0"/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N</m:t>
                          </m:r>
                        </m:e>
                      </m:d>
                      <m:r>
                        <a:rPr lang="en-US" altLang="en-US" sz="16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3" name="Text 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44" r="-7068" b="-50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KL   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BMA</m:t>
                          </m:r>
                        </m:e>
                      </m:acc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BMD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b)  AC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= DE</a:t>
                  </a: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c)  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AME =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DMC </a:t>
                  </a:r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d</a:t>
                  </a: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MN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là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 i="0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  <m:t>KMH</m:t>
                          </m:r>
                        </m:e>
                      </m:acc>
                    </m:oMath>
                  </a14:m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4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415" r="-602" b="-41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342257" y="173561"/>
            <a:ext cx="3275629" cy="3116457"/>
            <a:chOff x="342257" y="173561"/>
            <a:chExt cx="3275629" cy="3116457"/>
          </a:xfrm>
        </p:grpSpPr>
        <p:grpSp>
          <p:nvGrpSpPr>
            <p:cNvPr id="2" name="Group 1"/>
            <p:cNvGrpSpPr/>
            <p:nvPr/>
          </p:nvGrpSpPr>
          <p:grpSpPr>
            <a:xfrm>
              <a:off x="342257" y="173561"/>
              <a:ext cx="3275629" cy="3116457"/>
              <a:chOff x="342257" y="173562"/>
              <a:chExt cx="3096979" cy="302582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42257" y="173562"/>
                <a:ext cx="3096979" cy="3025826"/>
                <a:chOff x="342257" y="173562"/>
                <a:chExt cx="3096979" cy="3025826"/>
              </a:xfrm>
            </p:grpSpPr>
            <p:grpSp>
              <p:nvGrpSpPr>
                <p:cNvPr id="136" name="Group 3"/>
                <p:cNvGrpSpPr>
                  <a:grpSpLocks/>
                </p:cNvGrpSpPr>
                <p:nvPr/>
              </p:nvGrpSpPr>
              <p:grpSpPr bwMode="auto">
                <a:xfrm>
                  <a:off x="706608" y="460412"/>
                  <a:ext cx="2355896" cy="1515474"/>
                  <a:chOff x="476" y="264"/>
                  <a:chExt cx="1332" cy="872"/>
                </a:xfrm>
              </p:grpSpPr>
              <p:sp>
                <p:nvSpPr>
                  <p:cNvPr id="16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492" y="284"/>
                    <a:ext cx="1304" cy="83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492" y="284"/>
                    <a:ext cx="4" cy="824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96" y="1116"/>
                    <a:ext cx="12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476" y="1092"/>
                    <a:ext cx="40" cy="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92" y="284"/>
                    <a:ext cx="460" cy="84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8" y="732"/>
                    <a:ext cx="248" cy="384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176" y="712"/>
                    <a:ext cx="40" cy="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928" y="1092"/>
                    <a:ext cx="40" cy="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768" y="1088"/>
                    <a:ext cx="40" cy="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76" y="264"/>
                    <a:ext cx="40" cy="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96" y="1032"/>
                    <a:ext cx="8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80" y="1032"/>
                    <a:ext cx="0" cy="7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0" y="696"/>
                    <a:ext cx="36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080" y="760"/>
                    <a:ext cx="60" cy="3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AutoShape 18"/>
                  <p:cNvSpPr>
                    <a:spLocks noChangeArrowheads="1"/>
                  </p:cNvSpPr>
                  <p:nvPr/>
                </p:nvSpPr>
                <p:spPr bwMode="auto">
                  <a:xfrm rot="9382750">
                    <a:off x="502" y="397"/>
                    <a:ext cx="51" cy="56"/>
                  </a:xfrm>
                  <a:custGeom>
                    <a:avLst/>
                    <a:gdLst>
                      <a:gd name="G0" fmla="+- 540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400"/>
                      <a:gd name="G18" fmla="*/ 540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540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540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700 w 21600"/>
                      <a:gd name="T15" fmla="*/ 10800 h 21600"/>
                      <a:gd name="T16" fmla="*/ 10800 w 21600"/>
                      <a:gd name="T17" fmla="*/ 5400 h 21600"/>
                      <a:gd name="T18" fmla="*/ 18900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AutoShape 19"/>
                  <p:cNvSpPr>
                    <a:spLocks noChangeArrowheads="1"/>
                  </p:cNvSpPr>
                  <p:nvPr/>
                </p:nvSpPr>
                <p:spPr bwMode="auto">
                  <a:xfrm rot="9382750">
                    <a:off x="566" y="357"/>
                    <a:ext cx="51" cy="56"/>
                  </a:xfrm>
                  <a:custGeom>
                    <a:avLst/>
                    <a:gdLst>
                      <a:gd name="G0" fmla="+- 540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400"/>
                      <a:gd name="G18" fmla="*/ 540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540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540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700 w 21600"/>
                      <a:gd name="T15" fmla="*/ 10800 h 21600"/>
                      <a:gd name="T16" fmla="*/ 10800 w 21600"/>
                      <a:gd name="T17" fmla="*/ 5400 h 21600"/>
                      <a:gd name="T18" fmla="*/ 18900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42258" y="1650894"/>
                  <a:ext cx="355507" cy="4344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vi-VN" sz="200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13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927005" y="809736"/>
                  <a:ext cx="355507" cy="4344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vi-VN" sz="20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139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083729" y="1657846"/>
                  <a:ext cx="355507" cy="4344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vi-VN" sz="200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14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067789" y="1595818"/>
                  <a:ext cx="355507" cy="4344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vi-VN" sz="20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  <p:sp>
              <p:nvSpPr>
                <p:cNvPr id="141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727833" y="1273763"/>
                  <a:ext cx="1252233" cy="191172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64"/>
                <p:cNvSpPr>
                  <a:spLocks noChangeShapeType="1"/>
                </p:cNvSpPr>
                <p:nvPr/>
              </p:nvSpPr>
              <p:spPr bwMode="auto">
                <a:xfrm>
                  <a:off x="734907" y="495171"/>
                  <a:ext cx="0" cy="267641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65"/>
                <p:cNvSpPr>
                  <a:spLocks noChangeArrowheads="1"/>
                </p:cNvSpPr>
                <p:nvPr/>
              </p:nvSpPr>
              <p:spPr bwMode="auto">
                <a:xfrm>
                  <a:off x="1506056" y="1899417"/>
                  <a:ext cx="70748" cy="764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66"/>
                <p:cNvSpPr>
                  <a:spLocks noChangeArrowheads="1"/>
                </p:cNvSpPr>
                <p:nvPr/>
              </p:nvSpPr>
              <p:spPr bwMode="auto">
                <a:xfrm>
                  <a:off x="706608" y="1899417"/>
                  <a:ext cx="70748" cy="764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67"/>
                <p:cNvSpPr>
                  <a:spLocks noChangeArrowheads="1"/>
                </p:cNvSpPr>
                <p:nvPr/>
              </p:nvSpPr>
              <p:spPr bwMode="auto">
                <a:xfrm>
                  <a:off x="706608" y="3122919"/>
                  <a:ext cx="70748" cy="764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68"/>
                <p:cNvSpPr>
                  <a:spLocks noChangeArrowheads="1"/>
                </p:cNvSpPr>
                <p:nvPr/>
              </p:nvSpPr>
              <p:spPr bwMode="auto">
                <a:xfrm>
                  <a:off x="706608" y="460412"/>
                  <a:ext cx="70748" cy="764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8" name="Group 96"/>
                <p:cNvGrpSpPr>
                  <a:grpSpLocks/>
                </p:cNvGrpSpPr>
                <p:nvPr/>
              </p:nvGrpSpPr>
              <p:grpSpPr bwMode="auto">
                <a:xfrm>
                  <a:off x="706608" y="1232053"/>
                  <a:ext cx="1582979" cy="1541543"/>
                  <a:chOff x="476" y="708"/>
                  <a:chExt cx="895" cy="887"/>
                </a:xfrm>
              </p:grpSpPr>
              <p:sp>
                <p:nvSpPr>
                  <p:cNvPr id="149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" y="1345"/>
                    <a:ext cx="201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1pPr>
                    <a:lvl2pPr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2pPr>
                    <a:lvl3pPr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3pPr>
                    <a:lvl4pPr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4pPr>
                    <a:lvl5pPr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vi-VN" sz="2000" dirty="0">
                        <a:solidFill>
                          <a:schemeClr val="bg1"/>
                        </a:solidFill>
                        <a:latin typeface="Arial" charset="0"/>
                      </a:rPr>
                      <a:t>K</a:t>
                    </a:r>
                  </a:p>
                </p:txBody>
              </p:sp>
              <p:sp>
                <p:nvSpPr>
                  <p:cNvPr id="150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0" y="1097"/>
                    <a:ext cx="201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1pPr>
                    <a:lvl2pPr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2pPr>
                    <a:lvl3pPr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3pPr>
                    <a:lvl4pPr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4pPr>
                    <a:lvl5pPr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 typeface="Arial" charset="0"/>
                      <a:buNone/>
                    </a:pPr>
                    <a:r>
                      <a:rPr lang="vi-VN" sz="2000" dirty="0">
                        <a:solidFill>
                          <a:schemeClr val="bg1"/>
                        </a:solidFill>
                        <a:latin typeface="Arial" charset="0"/>
                      </a:rPr>
                      <a:t>H</a:t>
                    </a:r>
                  </a:p>
                </p:txBody>
              </p:sp>
              <p:grpSp>
                <p:nvGrpSpPr>
                  <p:cNvPr id="15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476" y="708"/>
                    <a:ext cx="800" cy="876"/>
                    <a:chOff x="476" y="708"/>
                    <a:chExt cx="800" cy="876"/>
                  </a:xfrm>
                </p:grpSpPr>
                <p:sp>
                  <p:nvSpPr>
                    <p:cNvPr id="152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2" y="736"/>
                      <a:ext cx="0" cy="8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" y="1120"/>
                      <a:ext cx="700" cy="4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" y="1120"/>
                      <a:ext cx="248" cy="45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Line 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96" y="1288"/>
                      <a:ext cx="40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6" y="1348"/>
                      <a:ext cx="64" cy="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1036"/>
                      <a:ext cx="7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36"/>
                      <a:ext cx="0" cy="7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8" y="1088"/>
                      <a:ext cx="40" cy="4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2" y="1092"/>
                      <a:ext cx="40" cy="4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" y="1304"/>
                      <a:ext cx="40" cy="4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8" y="1540"/>
                      <a:ext cx="40" cy="4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" y="1096"/>
                      <a:ext cx="40" cy="4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6" y="708"/>
                      <a:ext cx="40" cy="4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42257" y="173562"/>
                  <a:ext cx="3555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sz="2000" dirty="0" smtClean="0">
                      <a:solidFill>
                        <a:schemeClr val="bg1"/>
                      </a:solidFill>
                    </a:rPr>
                    <a:t>B</a:t>
                  </a:r>
                  <a:endParaRPr lang="vi-VN" sz="2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990944" y="2606427"/>
                  <a:ext cx="3555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sz="2000" dirty="0" smtClean="0">
                      <a:solidFill>
                        <a:schemeClr val="bg1"/>
                      </a:solidFill>
                      <a:latin typeface="Arial" charset="0"/>
                    </a:rPr>
                    <a:t>N</a:t>
                  </a:r>
                  <a:endParaRPr lang="vi-VN" sz="20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1035023" y="1850396"/>
                <a:ext cx="0" cy="13968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657926" y="1597716"/>
                <a:ext cx="164197" cy="953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687494" y="1545396"/>
                <a:ext cx="164197" cy="953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103015" y="1862116"/>
                <a:ext cx="0" cy="13968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54522" y="1287784"/>
                <a:ext cx="156501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1336675" y="856372"/>
                <a:ext cx="136525" cy="13652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1406219" y="1807711"/>
              <a:ext cx="392276" cy="349630"/>
              <a:chOff x="1309234" y="1586031"/>
              <a:chExt cx="392276" cy="349630"/>
            </a:xfrm>
          </p:grpSpPr>
          <p:sp>
            <p:nvSpPr>
              <p:cNvPr id="90" name="Arc 89"/>
              <p:cNvSpPr/>
              <p:nvPr/>
            </p:nvSpPr>
            <p:spPr>
              <a:xfrm>
                <a:off x="1534738" y="1649583"/>
                <a:ext cx="120878" cy="196441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c 90"/>
              <p:cNvSpPr/>
              <p:nvPr/>
            </p:nvSpPr>
            <p:spPr>
              <a:xfrm>
                <a:off x="1520878" y="1594158"/>
                <a:ext cx="180632" cy="338976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/>
              <p:cNvSpPr/>
              <p:nvPr/>
            </p:nvSpPr>
            <p:spPr>
              <a:xfrm flipH="1" flipV="1">
                <a:off x="1364660" y="1613747"/>
                <a:ext cx="139377" cy="286165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Arc 92"/>
              <p:cNvSpPr/>
              <p:nvPr/>
            </p:nvSpPr>
            <p:spPr>
              <a:xfrm flipH="1" flipV="1">
                <a:off x="1309234" y="1586031"/>
                <a:ext cx="202554" cy="349630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2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86" grpId="0"/>
      <p:bldP spid="72" grpId="0"/>
      <p:bldP spid="188" grpId="0"/>
      <p:bldP spid="195" grpId="0"/>
      <p:bldP spid="196" grpId="0"/>
      <p:bldP spid="73" grpId="0"/>
      <p:bldP spid="74" grpId="0"/>
      <p:bldP spid="199" grpId="0"/>
      <p:bldP spid="200" grpId="0"/>
      <p:bldP spid="80" grpId="0"/>
      <p:bldP spid="81" grpId="0"/>
      <p:bldP spid="82" grpId="0"/>
      <p:bldP spid="83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 flipH="1">
            <a:off x="3784969" y="948"/>
            <a:ext cx="15875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Text Box 69"/>
          <p:cNvSpPr txBox="1">
            <a:spLocks noChangeArrowheads="1"/>
          </p:cNvSpPr>
          <p:nvPr/>
        </p:nvSpPr>
        <p:spPr bwMode="auto">
          <a:xfrm>
            <a:off x="342258" y="2860493"/>
            <a:ext cx="355507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vi-VN" sz="200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42257" y="173562"/>
            <a:ext cx="3096979" cy="3025826"/>
            <a:chOff x="342257" y="173562"/>
            <a:chExt cx="3096979" cy="3025826"/>
          </a:xfrm>
        </p:grpSpPr>
        <p:grpSp>
          <p:nvGrpSpPr>
            <p:cNvPr id="136" name="Group 3"/>
            <p:cNvGrpSpPr>
              <a:grpSpLocks/>
            </p:cNvGrpSpPr>
            <p:nvPr/>
          </p:nvGrpSpPr>
          <p:grpSpPr bwMode="auto">
            <a:xfrm>
              <a:off x="706608" y="460412"/>
              <a:ext cx="2355896" cy="1515474"/>
              <a:chOff x="476" y="264"/>
              <a:chExt cx="1332" cy="872"/>
            </a:xfrm>
          </p:grpSpPr>
          <p:sp>
            <p:nvSpPr>
              <p:cNvPr id="165" name="Line 4"/>
              <p:cNvSpPr>
                <a:spLocks noChangeShapeType="1"/>
              </p:cNvSpPr>
              <p:nvPr/>
            </p:nvSpPr>
            <p:spPr bwMode="auto">
              <a:xfrm>
                <a:off x="492" y="284"/>
                <a:ext cx="1304" cy="83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5"/>
              <p:cNvSpPr>
                <a:spLocks noChangeShapeType="1"/>
              </p:cNvSpPr>
              <p:nvPr/>
            </p:nvSpPr>
            <p:spPr bwMode="auto">
              <a:xfrm>
                <a:off x="492" y="284"/>
                <a:ext cx="4" cy="82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6"/>
              <p:cNvSpPr>
                <a:spLocks noChangeShapeType="1"/>
              </p:cNvSpPr>
              <p:nvPr/>
            </p:nvSpPr>
            <p:spPr bwMode="auto">
              <a:xfrm>
                <a:off x="496" y="1116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Oval 7"/>
              <p:cNvSpPr>
                <a:spLocks noChangeArrowheads="1"/>
              </p:cNvSpPr>
              <p:nvPr/>
            </p:nvSpPr>
            <p:spPr bwMode="auto">
              <a:xfrm>
                <a:off x="476" y="109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8"/>
              <p:cNvSpPr>
                <a:spLocks noChangeShapeType="1"/>
              </p:cNvSpPr>
              <p:nvPr/>
            </p:nvSpPr>
            <p:spPr bwMode="auto">
              <a:xfrm>
                <a:off x="492" y="284"/>
                <a:ext cx="460" cy="84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9"/>
              <p:cNvSpPr>
                <a:spLocks noChangeShapeType="1"/>
              </p:cNvSpPr>
              <p:nvPr/>
            </p:nvSpPr>
            <p:spPr bwMode="auto">
              <a:xfrm flipV="1">
                <a:off x="948" y="732"/>
                <a:ext cx="248" cy="38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Oval 10"/>
              <p:cNvSpPr>
                <a:spLocks noChangeArrowheads="1"/>
              </p:cNvSpPr>
              <p:nvPr/>
            </p:nvSpPr>
            <p:spPr bwMode="auto">
              <a:xfrm>
                <a:off x="1176" y="71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Oval 11"/>
              <p:cNvSpPr>
                <a:spLocks noChangeArrowheads="1"/>
              </p:cNvSpPr>
              <p:nvPr/>
            </p:nvSpPr>
            <p:spPr bwMode="auto">
              <a:xfrm>
                <a:off x="928" y="1092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12"/>
              <p:cNvSpPr>
                <a:spLocks noChangeArrowheads="1"/>
              </p:cNvSpPr>
              <p:nvPr/>
            </p:nvSpPr>
            <p:spPr bwMode="auto">
              <a:xfrm>
                <a:off x="1768" y="1088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Oval 13"/>
              <p:cNvSpPr>
                <a:spLocks noChangeArrowheads="1"/>
              </p:cNvSpPr>
              <p:nvPr/>
            </p:nvSpPr>
            <p:spPr bwMode="auto">
              <a:xfrm>
                <a:off x="476" y="264"/>
                <a:ext cx="40" cy="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4"/>
              <p:cNvSpPr>
                <a:spLocks noChangeShapeType="1"/>
              </p:cNvSpPr>
              <p:nvPr/>
            </p:nvSpPr>
            <p:spPr bwMode="auto">
              <a:xfrm>
                <a:off x="496" y="1032"/>
                <a:ext cx="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5"/>
              <p:cNvSpPr>
                <a:spLocks noChangeShapeType="1"/>
              </p:cNvSpPr>
              <p:nvPr/>
            </p:nvSpPr>
            <p:spPr bwMode="auto">
              <a:xfrm>
                <a:off x="580" y="1032"/>
                <a:ext cx="0" cy="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16"/>
              <p:cNvSpPr>
                <a:spLocks noChangeShapeType="1"/>
              </p:cNvSpPr>
              <p:nvPr/>
            </p:nvSpPr>
            <p:spPr bwMode="auto">
              <a:xfrm flipH="1">
                <a:off x="1080" y="696"/>
                <a:ext cx="36" cy="6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7"/>
              <p:cNvSpPr>
                <a:spLocks noChangeShapeType="1"/>
              </p:cNvSpPr>
              <p:nvPr/>
            </p:nvSpPr>
            <p:spPr bwMode="auto">
              <a:xfrm>
                <a:off x="1080" y="760"/>
                <a:ext cx="60" cy="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AutoShape 18"/>
              <p:cNvSpPr>
                <a:spLocks noChangeArrowheads="1"/>
              </p:cNvSpPr>
              <p:nvPr/>
            </p:nvSpPr>
            <p:spPr bwMode="auto">
              <a:xfrm rot="9382750">
                <a:off x="502" y="397"/>
                <a:ext cx="51" cy="5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utoShape 19"/>
              <p:cNvSpPr>
                <a:spLocks noChangeArrowheads="1"/>
              </p:cNvSpPr>
              <p:nvPr/>
            </p:nvSpPr>
            <p:spPr bwMode="auto">
              <a:xfrm rot="9382750">
                <a:off x="566" y="357"/>
                <a:ext cx="51" cy="5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" name="Text Box 39"/>
            <p:cNvSpPr txBox="1">
              <a:spLocks noChangeArrowheads="1"/>
            </p:cNvSpPr>
            <p:nvPr/>
          </p:nvSpPr>
          <p:spPr bwMode="auto">
            <a:xfrm>
              <a:off x="342258" y="1650894"/>
              <a:ext cx="355507" cy="43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38" name="Text Box 41"/>
            <p:cNvSpPr txBox="1">
              <a:spLocks noChangeArrowheads="1"/>
            </p:cNvSpPr>
            <p:nvPr/>
          </p:nvSpPr>
          <p:spPr bwMode="auto">
            <a:xfrm>
              <a:off x="1927005" y="809736"/>
              <a:ext cx="355507" cy="43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39" name="Text Box 42"/>
            <p:cNvSpPr txBox="1">
              <a:spLocks noChangeArrowheads="1"/>
            </p:cNvSpPr>
            <p:nvPr/>
          </p:nvSpPr>
          <p:spPr bwMode="auto">
            <a:xfrm>
              <a:off x="3083729" y="1657846"/>
              <a:ext cx="355507" cy="43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0" name="Text Box 43"/>
            <p:cNvSpPr txBox="1">
              <a:spLocks noChangeArrowheads="1"/>
            </p:cNvSpPr>
            <p:nvPr/>
          </p:nvSpPr>
          <p:spPr bwMode="auto">
            <a:xfrm>
              <a:off x="1067789" y="1610099"/>
              <a:ext cx="355507" cy="43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vi-VN" sz="20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H="1">
              <a:off x="727833" y="1273763"/>
              <a:ext cx="1252233" cy="19117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>
              <a:off x="734907" y="495171"/>
              <a:ext cx="0" cy="267641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Oval 65"/>
            <p:cNvSpPr>
              <a:spLocks noChangeArrowheads="1"/>
            </p:cNvSpPr>
            <p:nvPr/>
          </p:nvSpPr>
          <p:spPr bwMode="auto">
            <a:xfrm>
              <a:off x="1506056" y="1899417"/>
              <a:ext cx="70748" cy="764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66"/>
            <p:cNvSpPr>
              <a:spLocks noChangeArrowheads="1"/>
            </p:cNvSpPr>
            <p:nvPr/>
          </p:nvSpPr>
          <p:spPr bwMode="auto">
            <a:xfrm>
              <a:off x="706608" y="1899417"/>
              <a:ext cx="70748" cy="764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67"/>
            <p:cNvSpPr>
              <a:spLocks noChangeArrowheads="1"/>
            </p:cNvSpPr>
            <p:nvPr/>
          </p:nvSpPr>
          <p:spPr bwMode="auto">
            <a:xfrm>
              <a:off x="706608" y="3122919"/>
              <a:ext cx="70748" cy="764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68"/>
            <p:cNvSpPr>
              <a:spLocks noChangeArrowheads="1"/>
            </p:cNvSpPr>
            <p:nvPr/>
          </p:nvSpPr>
          <p:spPr bwMode="auto">
            <a:xfrm>
              <a:off x="706608" y="460412"/>
              <a:ext cx="70748" cy="764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" name="Group 96"/>
            <p:cNvGrpSpPr>
              <a:grpSpLocks/>
            </p:cNvGrpSpPr>
            <p:nvPr/>
          </p:nvGrpSpPr>
          <p:grpSpPr bwMode="auto">
            <a:xfrm>
              <a:off x="706608" y="1232053"/>
              <a:ext cx="1582979" cy="1541543"/>
              <a:chOff x="476" y="708"/>
              <a:chExt cx="895" cy="887"/>
            </a:xfrm>
          </p:grpSpPr>
          <p:sp>
            <p:nvSpPr>
              <p:cNvPr id="149" name="Text Box 91"/>
              <p:cNvSpPr txBox="1">
                <a:spLocks noChangeArrowheads="1"/>
              </p:cNvSpPr>
              <p:nvPr/>
            </p:nvSpPr>
            <p:spPr bwMode="auto">
              <a:xfrm>
                <a:off x="734" y="1345"/>
                <a:ext cx="20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vi-VN" sz="2000" dirty="0">
                    <a:solidFill>
                      <a:schemeClr val="bg1"/>
                    </a:solidFill>
                    <a:latin typeface="Arial" charset="0"/>
                  </a:rPr>
                  <a:t>K</a:t>
                </a:r>
              </a:p>
            </p:txBody>
          </p:sp>
          <p:sp>
            <p:nvSpPr>
              <p:cNvPr id="150" name="Text Box 92"/>
              <p:cNvSpPr txBox="1">
                <a:spLocks noChangeArrowheads="1"/>
              </p:cNvSpPr>
              <p:nvPr/>
            </p:nvSpPr>
            <p:spPr bwMode="auto">
              <a:xfrm>
                <a:off x="1170" y="1089"/>
                <a:ext cx="20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charset="0"/>
                  <a:buNone/>
                </a:pPr>
                <a:r>
                  <a:rPr lang="vi-VN" sz="2000" dirty="0">
                    <a:solidFill>
                      <a:schemeClr val="bg1"/>
                    </a:solidFill>
                    <a:latin typeface="Arial" charset="0"/>
                  </a:rPr>
                  <a:t>H</a:t>
                </a:r>
              </a:p>
            </p:txBody>
          </p:sp>
          <p:grpSp>
            <p:nvGrpSpPr>
              <p:cNvPr id="151" name="Group 95"/>
              <p:cNvGrpSpPr>
                <a:grpSpLocks/>
              </p:cNvGrpSpPr>
              <p:nvPr/>
            </p:nvGrpSpPr>
            <p:grpSpPr bwMode="auto">
              <a:xfrm>
                <a:off x="476" y="708"/>
                <a:ext cx="800" cy="876"/>
                <a:chOff x="476" y="708"/>
                <a:chExt cx="800" cy="876"/>
              </a:xfrm>
            </p:grpSpPr>
            <p:sp>
              <p:nvSpPr>
                <p:cNvPr id="152" name="Line 80"/>
                <p:cNvSpPr>
                  <a:spLocks noChangeShapeType="1"/>
                </p:cNvSpPr>
                <p:nvPr/>
              </p:nvSpPr>
              <p:spPr bwMode="auto">
                <a:xfrm>
                  <a:off x="1192" y="736"/>
                  <a:ext cx="0" cy="83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81"/>
                <p:cNvSpPr>
                  <a:spLocks noChangeShapeType="1"/>
                </p:cNvSpPr>
                <p:nvPr/>
              </p:nvSpPr>
              <p:spPr bwMode="auto">
                <a:xfrm>
                  <a:off x="492" y="1120"/>
                  <a:ext cx="700" cy="452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82"/>
                <p:cNvSpPr>
                  <a:spLocks noChangeShapeType="1"/>
                </p:cNvSpPr>
                <p:nvPr/>
              </p:nvSpPr>
              <p:spPr bwMode="auto">
                <a:xfrm>
                  <a:off x="948" y="1120"/>
                  <a:ext cx="248" cy="45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696" y="1288"/>
                  <a:ext cx="40" cy="6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84"/>
                <p:cNvSpPr>
                  <a:spLocks noChangeShapeType="1"/>
                </p:cNvSpPr>
                <p:nvPr/>
              </p:nvSpPr>
              <p:spPr bwMode="auto">
                <a:xfrm>
                  <a:off x="696" y="1348"/>
                  <a:ext cx="64" cy="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85"/>
                <p:cNvSpPr>
                  <a:spLocks noChangeShapeType="1"/>
                </p:cNvSpPr>
                <p:nvPr/>
              </p:nvSpPr>
              <p:spPr bwMode="auto">
                <a:xfrm>
                  <a:off x="1200" y="1036"/>
                  <a:ext cx="7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86"/>
                <p:cNvSpPr>
                  <a:spLocks noChangeShapeType="1"/>
                </p:cNvSpPr>
                <p:nvPr/>
              </p:nvSpPr>
              <p:spPr bwMode="auto">
                <a:xfrm>
                  <a:off x="1276" y="1036"/>
                  <a:ext cx="0" cy="7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Oval 87"/>
                <p:cNvSpPr>
                  <a:spLocks noChangeArrowheads="1"/>
                </p:cNvSpPr>
                <p:nvPr/>
              </p:nvSpPr>
              <p:spPr bwMode="auto">
                <a:xfrm>
                  <a:off x="928" y="1088"/>
                  <a:ext cx="40" cy="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Oval 88"/>
                <p:cNvSpPr>
                  <a:spLocks noChangeArrowheads="1"/>
                </p:cNvSpPr>
                <p:nvPr/>
              </p:nvSpPr>
              <p:spPr bwMode="auto">
                <a:xfrm>
                  <a:off x="1172" y="1092"/>
                  <a:ext cx="40" cy="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Oval 89"/>
                <p:cNvSpPr>
                  <a:spLocks noChangeArrowheads="1"/>
                </p:cNvSpPr>
                <p:nvPr/>
              </p:nvSpPr>
              <p:spPr bwMode="auto">
                <a:xfrm>
                  <a:off x="792" y="1304"/>
                  <a:ext cx="40" cy="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Oval 90"/>
                <p:cNvSpPr>
                  <a:spLocks noChangeArrowheads="1"/>
                </p:cNvSpPr>
                <p:nvPr/>
              </p:nvSpPr>
              <p:spPr bwMode="auto">
                <a:xfrm>
                  <a:off x="1168" y="1540"/>
                  <a:ext cx="40" cy="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Oval 93"/>
                <p:cNvSpPr>
                  <a:spLocks noChangeArrowheads="1"/>
                </p:cNvSpPr>
                <p:nvPr/>
              </p:nvSpPr>
              <p:spPr bwMode="auto">
                <a:xfrm>
                  <a:off x="476" y="1096"/>
                  <a:ext cx="40" cy="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94"/>
                <p:cNvSpPr>
                  <a:spLocks noChangeArrowheads="1"/>
                </p:cNvSpPr>
                <p:nvPr/>
              </p:nvSpPr>
              <p:spPr bwMode="auto">
                <a:xfrm>
                  <a:off x="1176" y="708"/>
                  <a:ext cx="40" cy="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1" name="Text Box 43"/>
            <p:cNvSpPr txBox="1">
              <a:spLocks noChangeArrowheads="1"/>
            </p:cNvSpPr>
            <p:nvPr/>
          </p:nvSpPr>
          <p:spPr bwMode="auto">
            <a:xfrm>
              <a:off x="342257" y="173562"/>
              <a:ext cx="3555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en-US" sz="2000" dirty="0" smtClean="0">
                  <a:solidFill>
                    <a:schemeClr val="bg1"/>
                  </a:solidFill>
                </a:rPr>
                <a:t>B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  <p:sp>
          <p:nvSpPr>
            <p:cNvPr id="183" name="Text Box 92"/>
            <p:cNvSpPr txBox="1">
              <a:spLocks noChangeArrowheads="1"/>
            </p:cNvSpPr>
            <p:nvPr/>
          </p:nvSpPr>
          <p:spPr bwMode="auto">
            <a:xfrm>
              <a:off x="1990944" y="2606427"/>
              <a:ext cx="3555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 typeface="Arial" charset="0"/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Arial" charset="0"/>
                </a:rPr>
                <a:t>N</a:t>
              </a:r>
              <a:endParaRPr lang="vi-VN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1370" y="5214545"/>
            <a:ext cx="57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e) Chứng minh ba điểm B, M, N thẳng hàng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09993" y="5748882"/>
                <a:ext cx="6671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Chứng minh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BN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⊥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AD; BN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⊥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EC 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3" y="5748882"/>
                <a:ext cx="667148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3798617" y="6296453"/>
            <a:ext cx="747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 thoả mãn điều kiện gì để  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NAD là tam giác đều?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163" idx="7"/>
            <a:endCxn id="152" idx="0"/>
          </p:cNvCxnSpPr>
          <p:nvPr/>
        </p:nvCxnSpPr>
        <p:spPr>
          <a:xfrm flipV="1">
            <a:off x="766995" y="1280715"/>
            <a:ext cx="1205996" cy="6368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3708" y="1930700"/>
            <a:ext cx="2285148" cy="12304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035023" y="1864044"/>
            <a:ext cx="0" cy="13968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57926" y="1597716"/>
            <a:ext cx="164197" cy="953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87494" y="1545396"/>
            <a:ext cx="164197" cy="953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03015" y="1862116"/>
            <a:ext cx="0" cy="13968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54522" y="1287784"/>
            <a:ext cx="1565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336675" y="856372"/>
            <a:ext cx="136525" cy="136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9087" y="2812704"/>
                <a:ext cx="6469038" cy="2372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b="1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</a:t>
                </a:r>
                <a:r>
                  <a:rPr lang="en-US" altLang="en-US" sz="24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</a:t>
                </a:r>
                <a:r>
                  <a:rPr lang="en-US" sz="2400" b="1" u="sng" dirty="0" err="1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24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minh</a:t>
                </a:r>
                <a:r>
                  <a:rPr lang="en-US" altLang="en-US" sz="2400" b="1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MN 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u="sng">
                            <a:solidFill>
                              <a:srgbClr val="FFC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en-US" sz="2400" b="1" u="sng">
                            <a:solidFill>
                              <a:srgbClr val="FFC000"/>
                            </a:solidFill>
                            <a:latin typeface="Cambria Math"/>
                            <a:sym typeface="Symbol" pitchFamily="18" charset="2"/>
                          </a:rPr>
                          <m:t>𝐊𝐌𝐇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BMA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BMD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 cmt)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KMN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BMD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 đối đỉnh)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HMN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BMA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 đối đỉnh)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     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KMN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HMN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  <a:sym typeface="Symbol" pitchFamily="18" charset="2"/>
                  </a:rPr>
                  <a:t>     ⇒ </a:t>
                </a:r>
                <a:r>
                  <a:rPr lang="en-US" alt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MN 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chemeClr val="bg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schemeClr val="bg1"/>
                            </a:solidFill>
                            <a:latin typeface="Cambria Math"/>
                            <a:sym typeface="Symbol" pitchFamily="18" charset="2"/>
                          </a:rPr>
                          <m:t>KMH</m:t>
                        </m:r>
                      </m:e>
                    </m:acc>
                  </m:oMath>
                </a14:m>
                <a:endParaRPr lang="en-US" altLang="en-US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087" y="2812704"/>
                <a:ext cx="6469038" cy="2372444"/>
              </a:xfrm>
              <a:prstGeom prst="rect">
                <a:avLst/>
              </a:prstGeom>
              <a:blipFill rotWithShape="1">
                <a:blip r:embed="rId3"/>
                <a:stretch>
                  <a:fillRect l="-1412" t="-1538" r="-12994" b="-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DELL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804" y="2623240"/>
            <a:ext cx="2544485" cy="23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-175213" y="3314937"/>
            <a:ext cx="4149737" cy="2992444"/>
            <a:chOff x="-151767" y="3314937"/>
            <a:chExt cx="4149737" cy="2992444"/>
          </a:xfrm>
        </p:grpSpPr>
        <p:sp>
          <p:nvSpPr>
            <p:cNvPr id="72" name="Line 79"/>
            <p:cNvSpPr>
              <a:spLocks noChangeShapeType="1"/>
            </p:cNvSpPr>
            <p:nvPr/>
          </p:nvSpPr>
          <p:spPr bwMode="auto">
            <a:xfrm flipH="1">
              <a:off x="356234" y="3413362"/>
              <a:ext cx="14288" cy="28209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80"/>
            <p:cNvSpPr>
              <a:spLocks noChangeShapeType="1"/>
            </p:cNvSpPr>
            <p:nvPr/>
          </p:nvSpPr>
          <p:spPr bwMode="auto">
            <a:xfrm>
              <a:off x="35191" y="4764328"/>
              <a:ext cx="35702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ABC,Â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= 90</a:t>
                  </a:r>
                  <a:r>
                    <a:rPr lang="en-US" altLang="en-US" sz="1600" baseline="300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BM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>
                              <a:solidFill>
                                <a:srgbClr val="FFFF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ABC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GT   MD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BC (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BC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), DM</a:t>
                  </a:r>
                  <a14:m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AB</m:t>
                      </m:r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E</m:t>
                          </m:r>
                        </m:e>
                      </m:d>
                    </m:oMath>
                  </a14:m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DH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MC tại H,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AK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 ME tại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K</a:t>
                  </a: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  AK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∩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DH</a:t>
                  </a:r>
                  <a:r>
                    <a:rPr lang="en-US" altLang="en-US" sz="1600" b="0" dirty="0" smtClean="0">
                      <a:solidFill>
                        <a:srgbClr val="FFFFFF"/>
                      </a:solidFill>
                      <a:ea typeface="Cambria Math"/>
                      <a:cs typeface="Times New Roman" pitchFamily="18" charset="0"/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N</m:t>
                          </m:r>
                        </m:e>
                      </m:d>
                      <m:r>
                        <a:rPr lang="en-US" altLang="en-US" sz="16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76" name="Text 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51767" y="3314937"/>
                  <a:ext cx="4049724" cy="144621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44" r="-7068" b="-50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KL   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BMA</m:t>
                          </m:r>
                        </m:e>
                      </m:acc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BMD</m:t>
                          </m:r>
                        </m:e>
                      </m:acc>
                    </m:oMath>
                  </a14:m>
                  <a:endParaRPr lang="en-US" altLang="en-US" sz="1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b)  AC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= DE</a:t>
                  </a:r>
                </a:p>
                <a:p>
                  <a:pPr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c)  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AME =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DMC </a:t>
                  </a:r>
                  <a:endParaRPr lang="en-US" altLang="en-US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       d</a:t>
                  </a:r>
                  <a:r>
                    <a:rPr 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) </a:t>
                  </a:r>
                  <a:r>
                    <a:rPr lang="en-US" altLang="en-US" sz="16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MN </a:t>
                  </a:r>
                  <a:r>
                    <a:rPr lang="en-US" altLang="en-US" sz="1600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là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1600" i="0">
                              <a:solidFill>
                                <a:srgbClr val="FFFFFF"/>
                              </a:solidFill>
                              <a:latin typeface="Cambria Math"/>
                              <a:sym typeface="Symbol" pitchFamily="18" charset="2"/>
                            </a:rPr>
                            <m:t>KMH</m:t>
                          </m:r>
                        </m:e>
                      </m:acc>
                    </m:oMath>
                  </a14:m>
                  <a:endParaRPr lang="vi-VN" sz="1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78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1754" y="4842115"/>
                  <a:ext cx="4049724" cy="146526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415" r="-602" b="-41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93" y="1743748"/>
            <a:ext cx="427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5175842" y="-104866"/>
            <a:ext cx="4822153" cy="2891567"/>
            <a:chOff x="5175842" y="-104866"/>
            <a:chExt cx="4822153" cy="2891567"/>
          </a:xfrm>
        </p:grpSpPr>
        <p:sp>
          <p:nvSpPr>
            <p:cNvPr id="80" name="Cloud Callout 79"/>
            <p:cNvSpPr/>
            <p:nvPr/>
          </p:nvSpPr>
          <p:spPr>
            <a:xfrm rot="20338563" flipH="1">
              <a:off x="5175842" y="-104866"/>
              <a:ext cx="4822153" cy="2891567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45710" y="550697"/>
              <a:ext cx="3466534" cy="15696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409AF"/>
                  </a:solidFill>
                  <a:latin typeface="Times New Roman" pitchFamily="18" charset="0"/>
                  <a:cs typeface="Times New Roman" pitchFamily="18" charset="0"/>
                </a:rPr>
                <a:t>Một bạn học sinh đưa ra lời giải câu d như sau.</a:t>
              </a:r>
            </a:p>
            <a:p>
              <a:pPr algn="ctr"/>
              <a:r>
                <a:rPr lang="en-US" sz="2400" b="1" dirty="0" smtClean="0">
                  <a:solidFill>
                    <a:srgbClr val="3409AF"/>
                  </a:solidFill>
                  <a:latin typeface="Times New Roman" pitchFamily="18" charset="0"/>
                  <a:cs typeface="Times New Roman" pitchFamily="18" charset="0"/>
                </a:rPr>
                <a:t>Lời  giải đúng hay sai? Vì sao?</a:t>
              </a:r>
              <a:endParaRPr lang="en-US" sz="2400" b="1" dirty="0">
                <a:solidFill>
                  <a:srgbClr val="3409A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7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58" name="Picture 2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8" y="5921665"/>
            <a:ext cx="20812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9" name="Picture 2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20" y="5012460"/>
            <a:ext cx="2341563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3" name="Picture 3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872">
            <a:off x="5666675" y="3374263"/>
            <a:ext cx="2106613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4" name="Picture 3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711450"/>
            <a:ext cx="2832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5" name="Picture 3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798638"/>
            <a:ext cx="2525713" cy="16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6" name="Picture 3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33588"/>
            <a:ext cx="501808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7" name="Picture 3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911225"/>
            <a:ext cx="3149600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8" name="Picture 36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533">
            <a:off x="5110163" y="63500"/>
            <a:ext cx="1646237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9" name="Picture 3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855663"/>
            <a:ext cx="431800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70" name="Picture 3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017713"/>
            <a:ext cx="2162175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71" name="Freeform 39"/>
          <p:cNvSpPr>
            <a:spLocks/>
          </p:cNvSpPr>
          <p:nvPr/>
        </p:nvSpPr>
        <p:spPr bwMode="auto">
          <a:xfrm>
            <a:off x="6894513" y="174625"/>
            <a:ext cx="942975" cy="696913"/>
          </a:xfrm>
          <a:custGeom>
            <a:avLst/>
            <a:gdLst>
              <a:gd name="T0" fmla="*/ 164 w 594"/>
              <a:gd name="T1" fmla="*/ 0 h 439"/>
              <a:gd name="T2" fmla="*/ 0 w 594"/>
              <a:gd name="T3" fmla="*/ 439 h 439"/>
              <a:gd name="T4" fmla="*/ 594 w 594"/>
              <a:gd name="T5" fmla="*/ 439 h 439"/>
              <a:gd name="T6" fmla="*/ 164 w 594"/>
              <a:gd name="T7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4" h="439">
                <a:moveTo>
                  <a:pt x="164" y="0"/>
                </a:moveTo>
                <a:lnTo>
                  <a:pt x="0" y="439"/>
                </a:lnTo>
                <a:lnTo>
                  <a:pt x="594" y="439"/>
                </a:lnTo>
                <a:lnTo>
                  <a:pt x="164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718884"/>
            <a:ext cx="18018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51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661948"/>
            <a:ext cx="17065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909" y="4790210"/>
            <a:ext cx="14652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3734020"/>
            <a:ext cx="1641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82" name="Picture 5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15" y="5943168"/>
            <a:ext cx="1651000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98053" y="0"/>
            <a:ext cx="1911921" cy="1324436"/>
            <a:chOff x="6398053" y="0"/>
            <a:chExt cx="1911921" cy="1324436"/>
          </a:xfrm>
        </p:grpSpPr>
        <p:pic>
          <p:nvPicPr>
            <p:cNvPr id="14647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098" y="0"/>
              <a:ext cx="1066800" cy="101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398053" y="977610"/>
                  <a:ext cx="1911921" cy="346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</m:oMath>
                  </a14:m>
                  <a:r>
                    <a:rPr lang="en-US" sz="16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</m:oMath>
                  </a14:m>
                  <a:r>
                    <a:rPr lang="en-US" sz="16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</m:acc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sz="16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𝟏𝟖𝟎</m:t>
                          </m:r>
                        </m:e>
                        <m:sup>
                          <m:r>
                            <a:rPr lang="en-US" sz="1600" b="1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𝐨</m:t>
                          </m:r>
                        </m:sup>
                      </m:sSup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8053" y="977610"/>
                  <a:ext cx="1911921" cy="346826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8183538" y="180816"/>
            <a:ext cx="2995566" cy="1497013"/>
            <a:chOff x="8183538" y="251156"/>
            <a:chExt cx="2995566" cy="1497013"/>
          </a:xfrm>
        </p:grpSpPr>
        <p:pic>
          <p:nvPicPr>
            <p:cNvPr id="101400" name="Picture 2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3538" y="251156"/>
              <a:ext cx="1143000" cy="149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411264" y="940246"/>
                  <a:ext cx="1767840" cy="410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𝑪𝑨𝒙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</m:acc>
                      </m:oMath>
                    </m:oMathPara>
                  </a14:m>
                  <a:endParaRPr lang="en-US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1264" y="940246"/>
                  <a:ext cx="1767840" cy="41043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7463" r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12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35" y="3308280"/>
            <a:ext cx="2573338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888" y="90858"/>
            <a:ext cx="8229600" cy="944562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HƯỚNG DẪN VỀ NHÀ: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312447" y="806246"/>
            <a:ext cx="1034274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Tiếp tục 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 lại nội dung kiến thức của chương II</a:t>
            </a:r>
          </a:p>
          <a:p>
            <a:pPr marL="742950" lvl="1" indent="-28575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Tổng ba góc của một tam giác</a:t>
            </a:r>
          </a:p>
          <a:p>
            <a:pPr marL="742950" lvl="1" indent="-28575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 trường hợp bằng nhau của hai tam giác</a:t>
            </a:r>
          </a:p>
          <a:p>
            <a:pPr marL="742950" lvl="1" indent="-28575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 tam giác đặc biệt</a:t>
            </a:r>
          </a:p>
          <a:p>
            <a:pPr marL="742950" lvl="1" indent="-28575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Định lý Py-ta-go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Làm các bài tập </a:t>
            </a: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68; 69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 71 SGK trang </a:t>
            </a: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141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6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44776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SỞ GIÁO DỤC VÀ ĐÀO TẠO HÀ NỘI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4775" y="3233018"/>
            <a:ext cx="10174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 HỌC 7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CHƯƠNG II: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GIÁC 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249138"/>
            <a:ext cx="1892913" cy="189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4574" y="5297770"/>
            <a:ext cx="72942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vi-VN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ĐỖ VĂN LƯỠNG</a:t>
            </a:r>
            <a:endParaRPr lang="vi-VN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vi-VN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 GIẤY, </a:t>
            </a:r>
            <a:r>
              <a:rPr lang="vi-VN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QUẬN CẦU GIẤY</a:t>
            </a:r>
          </a:p>
        </p:txBody>
      </p:sp>
    </p:spTree>
    <p:extLst>
      <p:ext uri="{BB962C8B-B14F-4D97-AF65-F5344CB8AC3E}">
        <p14:creationId xmlns:p14="http://schemas.microsoft.com/office/powerpoint/2010/main" val="41402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1117" y="1133665"/>
            <a:ext cx="9829800" cy="332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altLang="en-US" sz="30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4.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Cho 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ABC có AB &lt; AC; M là trung điểm của cạnh BC. </a:t>
            </a:r>
            <a:endParaRPr lang="en-US" altLang="en-US" sz="3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Trên 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tia đối của tia MA lấy điểm D sao cho MA = MD. Vẽ </a:t>
            </a: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AH </a:t>
            </a:r>
            <a:r>
              <a:rPr lang="en-US" altLang="en-US" sz="3000" dirty="0" smtClean="0">
                <a:solidFill>
                  <a:srgbClr val="FFFFFF"/>
                </a:solidFill>
                <a:latin typeface="Cambria Math"/>
                <a:ea typeface="Cambria Math"/>
                <a:cs typeface="Times New Roman" pitchFamily="18" charset="0"/>
              </a:rPr>
              <a:t>⊥ </a:t>
            </a: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BC (H</a:t>
            </a: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BC). 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 tia đối của tia HA lấy điểm E sao cho HE = HA. </a:t>
            </a:r>
          </a:p>
          <a:p>
            <a:pPr marL="457200" indent="-457200">
              <a:spcBef>
                <a:spcPct val="0"/>
              </a:spcBef>
              <a:buFontTx/>
              <a:buAutoNum type="alphaLcParenR"/>
            </a:pP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Chứng minh tia BM là phân giác của góc </a:t>
            </a: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ABE.</a:t>
            </a:r>
          </a:p>
          <a:p>
            <a:pPr marL="457200" indent="-457200">
              <a:spcBef>
                <a:spcPct val="0"/>
              </a:spcBef>
              <a:buFontTx/>
              <a:buAutoNum type="alphaLcParenR"/>
            </a:pP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Chứng 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minh AB // </a:t>
            </a: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CD.</a:t>
            </a:r>
          </a:p>
          <a:p>
            <a:pPr marL="457200" indent="-457200">
              <a:spcBef>
                <a:spcPct val="0"/>
              </a:spcBef>
              <a:buFontTx/>
              <a:buAutoNum type="alphaLcParenR"/>
            </a:pP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Chứng 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minh BE = </a:t>
            </a: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CD.</a:t>
            </a:r>
          </a:p>
          <a:p>
            <a:pPr marL="457200" indent="-457200">
              <a:spcBef>
                <a:spcPct val="0"/>
              </a:spcBef>
              <a:buFontTx/>
              <a:buAutoNum type="alphaLcParenR"/>
            </a:pPr>
            <a:r>
              <a:rPr lang="en-US" altLang="en-US" sz="3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altLang="en-US" sz="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 CD thì tam giác ABC là tam giác gì? Vì sao?</a:t>
            </a:r>
            <a:endParaRPr lang="en-US" altLang="en-US" sz="3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0073" y="3327740"/>
            <a:ext cx="8255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VÀ HẸN GẶP LẠI CÁC EM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610" y="1952775"/>
            <a:ext cx="7896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36346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452438"/>
            <a:ext cx="64897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 nội dung chính:</a:t>
            </a:r>
            <a:endParaRPr lang="vi-VN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746250" y="3252788"/>
            <a:ext cx="8824913" cy="59531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2152650" y="2947988"/>
            <a:ext cx="7223362" cy="652462"/>
          </a:xfrm>
          <a:prstGeom prst="roundRect">
            <a:avLst>
              <a:gd name="adj" fmla="val 16667"/>
            </a:avLst>
          </a:prstGeom>
          <a:solidFill>
            <a:srgbClr val="3409AF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Các trường hợp bằng nhau của hai tam giác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1738313" y="2060575"/>
            <a:ext cx="8826500" cy="5953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794" name="AutoShape 10"/>
          <p:cNvSpPr>
            <a:spLocks noChangeArrowheads="1"/>
          </p:cNvSpPr>
          <p:nvPr/>
        </p:nvSpPr>
        <p:spPr bwMode="auto">
          <a:xfrm>
            <a:off x="2144712" y="1755775"/>
            <a:ext cx="7231299" cy="652463"/>
          </a:xfrm>
          <a:prstGeom prst="roundRect">
            <a:avLst>
              <a:gd name="adj" fmla="val 16667"/>
            </a:avLst>
          </a:prstGeom>
          <a:solidFill>
            <a:srgbClr val="3409AF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Tổng ba góc của một tam giác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746250" y="4495800"/>
            <a:ext cx="8824913" cy="5953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796" name="AutoShape 12"/>
          <p:cNvSpPr>
            <a:spLocks noChangeArrowheads="1"/>
          </p:cNvSpPr>
          <p:nvPr/>
        </p:nvSpPr>
        <p:spPr bwMode="auto">
          <a:xfrm>
            <a:off x="2152649" y="4191000"/>
            <a:ext cx="7223361" cy="652463"/>
          </a:xfrm>
          <a:prstGeom prst="roundRect">
            <a:avLst>
              <a:gd name="adj" fmla="val 16667"/>
            </a:avLst>
          </a:prstGeom>
          <a:solidFill>
            <a:srgbClr val="3409AF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loại t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 đặc biệt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1741488" y="5691188"/>
            <a:ext cx="8824912" cy="59531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798" name="AutoShape 14"/>
          <p:cNvSpPr>
            <a:spLocks noChangeArrowheads="1"/>
          </p:cNvSpPr>
          <p:nvPr/>
        </p:nvSpPr>
        <p:spPr bwMode="auto">
          <a:xfrm>
            <a:off x="2147888" y="5386388"/>
            <a:ext cx="7228124" cy="652462"/>
          </a:xfrm>
          <a:prstGeom prst="roundRect">
            <a:avLst>
              <a:gd name="adj" fmla="val 16667"/>
            </a:avLst>
          </a:prstGeom>
          <a:solidFill>
            <a:srgbClr val="3409AF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Định lý Py-ta-go</a:t>
            </a:r>
          </a:p>
        </p:txBody>
      </p:sp>
    </p:spTree>
    <p:extLst>
      <p:ext uri="{BB962C8B-B14F-4D97-AF65-F5344CB8AC3E}">
        <p14:creationId xmlns:p14="http://schemas.microsoft.com/office/powerpoint/2010/main" val="31163961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8791" grpId="0" animBg="1"/>
      <p:bldP spid="118792" grpId="0" animBg="1"/>
      <p:bldP spid="118793" grpId="0" animBg="1"/>
      <p:bldP spid="118794" grpId="0" animBg="1"/>
      <p:bldP spid="118795" grpId="0" animBg="1"/>
      <p:bldP spid="118796" grpId="0" animBg="1"/>
      <p:bldP spid="118797" grpId="0" animBg="1"/>
      <p:bldP spid="1187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06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2657803"/>
              </p:ext>
            </p:extLst>
          </p:nvPr>
        </p:nvGraphicFramePr>
        <p:xfrm>
          <a:off x="812799" y="1436913"/>
          <a:ext cx="10842172" cy="479561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1756230"/>
                <a:gridCol w="3302659"/>
                <a:gridCol w="3101156"/>
                <a:gridCol w="2682127"/>
              </a:tblGrid>
              <a:tr h="1198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 ba góc của một tam giác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 ngoài của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 giác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 giác vuông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vẽ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86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 hệ giữa các góc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3124200" y="2819400"/>
            <a:ext cx="2768600" cy="1930400"/>
            <a:chOff x="1216" y="1944"/>
            <a:chExt cx="1744" cy="1216"/>
          </a:xfrm>
        </p:grpSpPr>
        <p:sp>
          <p:nvSpPr>
            <p:cNvPr id="147485" name="AutoShape 37"/>
            <p:cNvSpPr>
              <a:spLocks noChangeArrowheads="1"/>
            </p:cNvSpPr>
            <p:nvPr/>
          </p:nvSpPr>
          <p:spPr bwMode="auto">
            <a:xfrm>
              <a:off x="1440" y="2112"/>
              <a:ext cx="1056" cy="864"/>
            </a:xfrm>
            <a:prstGeom prst="triangle">
              <a:avLst>
                <a:gd name="adj" fmla="val 20176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vi-VN" sz="1800">
                <a:latin typeface="Arial" charset="0"/>
              </a:endParaRPr>
            </a:p>
          </p:txBody>
        </p:sp>
        <p:sp>
          <p:nvSpPr>
            <p:cNvPr id="147486" name="Text Box 42"/>
            <p:cNvSpPr txBox="1">
              <a:spLocks noChangeArrowheads="1"/>
            </p:cNvSpPr>
            <p:nvPr/>
          </p:nvSpPr>
          <p:spPr bwMode="auto">
            <a:xfrm>
              <a:off x="1424" y="19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7487" name="Text Box 43"/>
            <p:cNvSpPr txBox="1">
              <a:spLocks noChangeArrowheads="1"/>
            </p:cNvSpPr>
            <p:nvPr/>
          </p:nvSpPr>
          <p:spPr bwMode="auto">
            <a:xfrm>
              <a:off x="1216" y="286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7488" name="Text Box 44"/>
            <p:cNvSpPr txBox="1">
              <a:spLocks noChangeArrowheads="1"/>
            </p:cNvSpPr>
            <p:nvPr/>
          </p:nvSpPr>
          <p:spPr bwMode="auto">
            <a:xfrm>
              <a:off x="2480" y="287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4156" name="Group 60"/>
          <p:cNvGrpSpPr>
            <a:grpSpLocks/>
          </p:cNvGrpSpPr>
          <p:nvPr/>
        </p:nvGrpSpPr>
        <p:grpSpPr bwMode="auto">
          <a:xfrm>
            <a:off x="6051550" y="2803525"/>
            <a:ext cx="3022600" cy="2082800"/>
            <a:chOff x="2816" y="1920"/>
            <a:chExt cx="1904" cy="1312"/>
          </a:xfrm>
        </p:grpSpPr>
        <p:sp>
          <p:nvSpPr>
            <p:cNvPr id="147490" name="AutoShape 47"/>
            <p:cNvSpPr>
              <a:spLocks noChangeArrowheads="1"/>
            </p:cNvSpPr>
            <p:nvPr/>
          </p:nvSpPr>
          <p:spPr bwMode="auto">
            <a:xfrm>
              <a:off x="3296" y="2088"/>
              <a:ext cx="1056" cy="864"/>
            </a:xfrm>
            <a:prstGeom prst="triangle">
              <a:avLst>
                <a:gd name="adj" fmla="val 20176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vi-VN" sz="1800">
                <a:latin typeface="Arial" charset="0"/>
              </a:endParaRPr>
            </a:p>
          </p:txBody>
        </p:sp>
        <p:sp>
          <p:nvSpPr>
            <p:cNvPr id="147491" name="Text Box 48"/>
            <p:cNvSpPr txBox="1">
              <a:spLocks noChangeArrowheads="1"/>
            </p:cNvSpPr>
            <p:nvPr/>
          </p:nvSpPr>
          <p:spPr bwMode="auto">
            <a:xfrm>
              <a:off x="3280" y="192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7492" name="Text Box 49"/>
            <p:cNvSpPr txBox="1">
              <a:spLocks noChangeArrowheads="1"/>
            </p:cNvSpPr>
            <p:nvPr/>
          </p:nvSpPr>
          <p:spPr bwMode="auto">
            <a:xfrm>
              <a:off x="3216" y="292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7493" name="Text Box 50"/>
            <p:cNvSpPr txBox="1">
              <a:spLocks noChangeArrowheads="1"/>
            </p:cNvSpPr>
            <p:nvPr/>
          </p:nvSpPr>
          <p:spPr bwMode="auto">
            <a:xfrm>
              <a:off x="4240" y="29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47494" name="Line 53"/>
            <p:cNvSpPr>
              <a:spLocks noChangeShapeType="1"/>
            </p:cNvSpPr>
            <p:nvPr/>
          </p:nvSpPr>
          <p:spPr bwMode="auto">
            <a:xfrm flipH="1">
              <a:off x="2816" y="2952"/>
              <a:ext cx="76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495" name="Text Box 54"/>
            <p:cNvSpPr txBox="1">
              <a:spLocks noChangeArrowheads="1"/>
            </p:cNvSpPr>
            <p:nvPr/>
          </p:nvSpPr>
          <p:spPr bwMode="auto">
            <a:xfrm>
              <a:off x="3120" y="2764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157" name="Group 61"/>
          <p:cNvGrpSpPr>
            <a:grpSpLocks/>
          </p:cNvGrpSpPr>
          <p:nvPr/>
        </p:nvGrpSpPr>
        <p:grpSpPr bwMode="auto">
          <a:xfrm>
            <a:off x="9110663" y="2879725"/>
            <a:ext cx="2197100" cy="1930400"/>
            <a:chOff x="4608" y="1968"/>
            <a:chExt cx="1384" cy="1216"/>
          </a:xfrm>
        </p:grpSpPr>
        <p:sp>
          <p:nvSpPr>
            <p:cNvPr id="147497" name="AutoShape 55"/>
            <p:cNvSpPr>
              <a:spLocks noChangeArrowheads="1"/>
            </p:cNvSpPr>
            <p:nvPr/>
          </p:nvSpPr>
          <p:spPr bwMode="auto">
            <a:xfrm>
              <a:off x="4704" y="2208"/>
              <a:ext cx="912" cy="720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7498" name="Rectangle 56"/>
            <p:cNvSpPr>
              <a:spLocks noChangeArrowheads="1"/>
            </p:cNvSpPr>
            <p:nvPr/>
          </p:nvSpPr>
          <p:spPr bwMode="auto">
            <a:xfrm>
              <a:off x="4704" y="2832"/>
              <a:ext cx="96" cy="9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vi-V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7499" name="Text Box 57"/>
            <p:cNvSpPr txBox="1">
              <a:spLocks noChangeArrowheads="1"/>
            </p:cNvSpPr>
            <p:nvPr/>
          </p:nvSpPr>
          <p:spPr bwMode="auto">
            <a:xfrm>
              <a:off x="4608" y="288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47500" name="Text Box 58"/>
            <p:cNvSpPr txBox="1">
              <a:spLocks noChangeArrowheads="1"/>
            </p:cNvSpPr>
            <p:nvPr/>
          </p:nvSpPr>
          <p:spPr bwMode="auto">
            <a:xfrm>
              <a:off x="4608" y="196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7501" name="Text Box 59"/>
            <p:cNvSpPr txBox="1">
              <a:spLocks noChangeArrowheads="1"/>
            </p:cNvSpPr>
            <p:nvPr/>
          </p:nvSpPr>
          <p:spPr bwMode="auto">
            <a:xfrm>
              <a:off x="5512" y="28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1384300" y="328613"/>
            <a:ext cx="9948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Quan hệ giữa các góc của một tam giác</a:t>
            </a:r>
            <a:endParaRPr lang="en-US" altLang="en-US" sz="1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5945" y="5178712"/>
                <a:ext cx="3008364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sz="28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acc>
                      <m:r>
                        <a:rPr lang="en-US" altLang="en-US" sz="2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</m:acc>
                      <m:r>
                        <a:rPr lang="en-US" altLang="en-US" sz="2800" b="1" i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sz="28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</m:acc>
                      <m:r>
                        <a:rPr lang="en-US" altLang="en-US" sz="2800" b="1" i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8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𝟏𝟖𝟎</m:t>
                          </m:r>
                        </m:e>
                        <m:sup>
                          <m:r>
                            <a:rPr lang="en-US" alt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𝐨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45" y="5178712"/>
                <a:ext cx="3008364" cy="5375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64466" y="4851250"/>
                <a:ext cx="2900363" cy="54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</m:e>
                        <m:sub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acc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466" y="4851250"/>
                <a:ext cx="2900363" cy="5462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73324" y="5526154"/>
                <a:ext cx="2900363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</m:e>
                        <m:sub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acc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 </m:t>
                          </m:r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</m:e>
                        <m:sub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324" y="5526154"/>
                <a:ext cx="2900363" cy="537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31744" y="5007429"/>
                <a:ext cx="2652256" cy="981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acc>
                      <m:r>
                        <a:rPr lang="en-US" sz="2800" b="1" i="0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𝐨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</m:acc>
                      <m:r>
                        <a:rPr lang="en-US" sz="2800" b="1" i="0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</m:acc>
                      <m:r>
                        <a:rPr lang="en-US" sz="2800" b="1" i="0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𝐨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744" y="5007429"/>
                <a:ext cx="2652256" cy="9812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37036" y="344712"/>
            <a:ext cx="9775825" cy="6064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1.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Điền dấu “x” vào chỗ trống (...) một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thích hợp.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8786813" y="3616325"/>
            <a:ext cx="768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.VnTim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8515" name="Group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4825138"/>
                  </p:ext>
                </p:extLst>
              </p:nvPr>
            </p:nvGraphicFramePr>
            <p:xfrm>
              <a:off x="1147086" y="1361302"/>
              <a:ext cx="10420800" cy="5401613"/>
            </p:xfrm>
            <a:graphic>
              <a:graphicData uri="http://schemas.openxmlformats.org/drawingml/2006/table">
                <a:tbl>
                  <a:tblPr/>
                  <a:tblGrid>
                    <a:gridCol w="8446857"/>
                    <a:gridCol w="1103086"/>
                    <a:gridCol w="870857"/>
                  </a:tblGrid>
                  <a:tr h="4591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Câu</a:t>
                          </a:r>
                        </a:p>
                      </a:txBody>
                      <a:tcPr marT="45723" marB="4572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6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</a:p>
                      </a:txBody>
                      <a:tcPr marT="45723" marB="4572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6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</a:p>
                      </a:txBody>
                      <a:tcPr marT="45723" marB="4572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66FF"/>
                        </a:solidFill>
                      </a:tcPr>
                    </a:tc>
                  </a:tr>
                  <a:tr h="4883447">
                    <a:tc>
                      <a:txBody>
                        <a:bodyPr/>
                        <a:lstStyle/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 Trong một tam giác, góc nhỏ nhất là góc nhọn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 Trong một tam giác, có ít nhất hai góc nhọn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</a:t>
                          </a:r>
                        </a:p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 Trong một  tam giác, góc lớn nhất là góc tù</a:t>
                          </a:r>
                        </a:p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 Trong một tam giác vuông, hai góc nhọn bù nhau</a:t>
                          </a:r>
                        </a:p>
                        <a:p>
                          <a:pPr marL="533400" marR="0" lvl="0" indent="-5334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 Nếu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charset="0"/>
                                    </a:rPr>
                                    <m:t>A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là góc ở đáy của một tam giác cân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charset="0"/>
                                    </a:rPr>
                                    <m:t>A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&lt;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oMath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 Nếu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charset="0"/>
                                    </a:rPr>
                                    <m:t>A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là góc ở đỉnh của một tam giác cân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sz="2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charset="0"/>
                                    </a:rPr>
                                    <m:t>A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&lt;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oMath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23" marB="4572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</a:txBody>
                      <a:tcPr marT="45723" marB="4572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</a:txBody>
                      <a:tcPr marT="45723" marB="4572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8515" name="Group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4825138"/>
                  </p:ext>
                </p:extLst>
              </p:nvPr>
            </p:nvGraphicFramePr>
            <p:xfrm>
              <a:off x="1147086" y="1361302"/>
              <a:ext cx="10420800" cy="5401613"/>
            </p:xfrm>
            <a:graphic>
              <a:graphicData uri="http://schemas.openxmlformats.org/drawingml/2006/table">
                <a:tbl>
                  <a:tblPr/>
                  <a:tblGrid>
                    <a:gridCol w="8446857"/>
                    <a:gridCol w="1103086"/>
                    <a:gridCol w="870857"/>
                  </a:tblGrid>
                  <a:tr h="5181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Câu</a:t>
                          </a:r>
                        </a:p>
                      </a:txBody>
                      <a:tcPr marT="45723" marB="4572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6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Đúng</a:t>
                          </a:r>
                        </a:p>
                      </a:txBody>
                      <a:tcPr marT="45723" marB="4572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6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Sai</a:t>
                          </a:r>
                        </a:p>
                      </a:txBody>
                      <a:tcPr marT="45723" marB="4572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66FF"/>
                        </a:solidFill>
                      </a:tcPr>
                    </a:tc>
                  </a:tr>
                  <a:tr h="48834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3" marB="4572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443" t="-11860" r="-23521" b="-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</a:txBody>
                      <a:tcPr marT="45723" marB="4572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+mn-ea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...</a:t>
                          </a:r>
                        </a:p>
                      </a:txBody>
                      <a:tcPr marT="45723" marB="4572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8107363" y="3352800"/>
            <a:ext cx="19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7181850" y="4300538"/>
            <a:ext cx="487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9958674" y="2194389"/>
            <a:ext cx="40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9958674" y="2944825"/>
            <a:ext cx="40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10942536" y="3675111"/>
            <a:ext cx="40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0960633" y="4379642"/>
            <a:ext cx="407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9971664" y="5118937"/>
            <a:ext cx="40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10960633" y="5862331"/>
            <a:ext cx="45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9359" y="4307363"/>
            <a:ext cx="35347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hai góc nhọn bù nhau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5650" y="3576840"/>
            <a:ext cx="331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 lớn nhất là góc tù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86870" y="5806406"/>
                <a:ext cx="1514901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C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C000"/>
                            </a:solidFill>
                            <a:latin typeface="Cambria Math"/>
                            <a:cs typeface="Arial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&lt; 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C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C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FFC000"/>
                            </a:solidFill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870" y="5806406"/>
                <a:ext cx="1514901" cy="537776"/>
              </a:xfrm>
              <a:prstGeom prst="rect">
                <a:avLst/>
              </a:prstGeom>
              <a:blipFill rotWithShape="1">
                <a:blip r:embed="rId3"/>
                <a:stretch>
                  <a:fillRect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18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  <p:bldP spid="80920" grpId="0"/>
      <p:bldP spid="80921" grpId="0"/>
      <p:bldP spid="80922" grpId="0"/>
      <p:bldP spid="80923" grpId="0"/>
      <p:bldP spid="80924" grpId="0"/>
      <p:bldP spid="80925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67"/>
          <p:cNvSpPr txBox="1">
            <a:spLocks noChangeArrowheads="1"/>
          </p:cNvSpPr>
          <p:nvPr/>
        </p:nvSpPr>
        <p:spPr bwMode="auto">
          <a:xfrm>
            <a:off x="-14127" y="72658"/>
            <a:ext cx="1076425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2.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Hãy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 mỗi ý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cột A với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ý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cột B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được một khẳng định đúng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9562979"/>
                  </p:ext>
                </p:extLst>
              </p:nvPr>
            </p:nvGraphicFramePr>
            <p:xfrm>
              <a:off x="351888" y="752058"/>
              <a:ext cx="6421315" cy="42469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1315"/>
                  </a:tblGrid>
                  <a:tr h="171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Cột</a:t>
                          </a:r>
                          <a:r>
                            <a:rPr lang="en-US" sz="32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A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1) </a:t>
                          </a:r>
                          <a:r>
                            <a:rPr lang="el-GR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Δ</a:t>
                          </a:r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ABC có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acc>
                              <m: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acc>
                              <m:r>
                                <a:rPr lang="en-US" sz="3200" b="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sup>
                              </m:sSup>
                            </m:oMath>
                          </a14:m>
                          <a:endParaRPr lang="en-US" sz="3200" i="0" dirty="0"/>
                        </a:p>
                      </a:txBody>
                      <a:tcPr>
                        <a:solidFill>
                          <a:srgbClr val="067E00"/>
                        </a:solidFill>
                      </a:tcPr>
                    </a:tc>
                  </a:tr>
                  <a:tr h="313946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/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2) </a:t>
                          </a:r>
                          <a:r>
                            <a:rPr lang="el-GR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Δ</a:t>
                          </a:r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ABC có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acc>
                              <m: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acc>
                              <m:r>
                                <a:rPr lang="en-US" sz="3200" b="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acc>
                              <m:r>
                                <a:rPr lang="en-US" sz="3200" b="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</m:oMath>
                          </a14:m>
                          <a:endParaRPr lang="en-US" sz="3200" i="0" dirty="0"/>
                        </a:p>
                      </a:txBody>
                      <a:tcPr>
                        <a:solidFill>
                          <a:srgbClr val="067E00"/>
                        </a:solidFill>
                      </a:tcPr>
                    </a:tc>
                  </a:tr>
                  <a:tr h="287799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/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3) </a:t>
                          </a:r>
                          <a:r>
                            <a:rPr lang="el-GR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Δ</a:t>
                          </a:r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ABC có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acc>
                              <m: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</a:rPr>
                            <a:t>;</a:t>
                          </a:r>
                          <a:r>
                            <a:rPr lang="en-US" sz="3200" i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acc>
                              <m:r>
                                <a:rPr lang="en-US" sz="3200" b="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=2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</m:oMath>
                          </a14:m>
                          <a:endParaRPr lang="en-US" sz="3200" i="0" dirty="0"/>
                        </a:p>
                      </a:txBody>
                      <a:tcPr>
                        <a:solidFill>
                          <a:srgbClr val="067E00"/>
                        </a:solidFill>
                      </a:tcPr>
                    </a:tc>
                  </a:tr>
                  <a:tr h="285716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/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4) </a:t>
                          </a:r>
                          <a:r>
                            <a:rPr lang="el-GR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Δ</a:t>
                          </a:r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ABC có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acc>
                              <m: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sup>
                              </m:sSup>
                              <m:r>
                                <a:rPr lang="en-US" sz="3200" b="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  <m:r>
                                <a:rPr lang="en-US" sz="3200" b="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acc>
                              <m:r>
                                <a:rPr lang="en-US" sz="3200" b="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sup>
                              </m:sSup>
                            </m:oMath>
                          </a14:m>
                          <a:endParaRPr lang="en-US" sz="3200" i="0" dirty="0" smtClean="0"/>
                        </a:p>
                      </a:txBody>
                      <a:tcPr>
                        <a:solidFill>
                          <a:srgbClr val="067E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9562979"/>
                  </p:ext>
                </p:extLst>
              </p:nvPr>
            </p:nvGraphicFramePr>
            <p:xfrm>
              <a:off x="351888" y="752058"/>
              <a:ext cx="6421315" cy="42469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1315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Cột</a:t>
                          </a:r>
                          <a:r>
                            <a:rPr lang="en-US" sz="32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A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5" t="-95614" r="-95" b="-441228"/>
                          </a:stretch>
                        </a:blipFill>
                      </a:tcPr>
                    </a:tc>
                  </a:tr>
                  <a:tr h="313946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/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5" t="-241228" r="-95" b="-295614"/>
                          </a:stretch>
                        </a:blipFill>
                      </a:tcPr>
                    </a:tc>
                  </a:tr>
                  <a:tr h="287799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/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5" t="-382456" r="-95" b="-154386"/>
                          </a:stretch>
                        </a:blipFill>
                      </a:tcPr>
                    </a:tc>
                  </a:tr>
                  <a:tr h="285716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/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5" t="-523684" r="-95" b="-131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033521"/>
                  </p:ext>
                </p:extLst>
              </p:nvPr>
            </p:nvGraphicFramePr>
            <p:xfrm>
              <a:off x="8367128" y="1165398"/>
              <a:ext cx="2208809" cy="52164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8809"/>
                  </a:tblGrid>
                  <a:tr h="578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Cột</a:t>
                          </a:r>
                          <a:r>
                            <a:rPr lang="en-US" sz="32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B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a)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sup>
                              </m:sSup>
                            </m:oMath>
                          </a14:m>
                          <a:endParaRPr lang="en-US" sz="3200" i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3946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sup>
                              </m:sSup>
                            </m:oMath>
                          </a14:m>
                          <a:endParaRPr lang="en-US" sz="3200" i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87799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c)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sup>
                              </m:sSup>
                            </m:oMath>
                          </a14:m>
                          <a:endParaRPr lang="en-US" sz="3200" i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85716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sup>
                              </m:sSup>
                            </m:oMath>
                          </a14:m>
                          <a:endParaRPr lang="en-US" sz="3200" i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3208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i="0" dirty="0" smtClean="0"/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e)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  <m: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o</m:t>
                                  </m:r>
                                </m:sup>
                              </m:sSup>
                            </m:oMath>
                          </a14:m>
                          <a:endParaRPr lang="en-US" sz="3200" i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033521"/>
                  </p:ext>
                </p:extLst>
              </p:nvPr>
            </p:nvGraphicFramePr>
            <p:xfrm>
              <a:off x="8367128" y="1165398"/>
              <a:ext cx="2208809" cy="52164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8809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Cột</a:t>
                          </a:r>
                          <a:r>
                            <a:rPr lang="en-US" sz="32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2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" t="-95614" b="-580702"/>
                          </a:stretch>
                        </a:blipFill>
                      </a:tcPr>
                    </a:tc>
                  </a:tr>
                  <a:tr h="313946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" t="-241228" b="-435088"/>
                          </a:stretch>
                        </a:blipFill>
                      </a:tcPr>
                    </a:tc>
                  </a:tr>
                  <a:tr h="287799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" t="-382456" b="-293860"/>
                          </a:stretch>
                        </a:blipFill>
                      </a:tcPr>
                    </a:tc>
                  </a:tr>
                  <a:tr h="285716">
                    <a:tc>
                      <a:txBody>
                        <a:bodyPr/>
                        <a:lstStyle/>
                        <a:p>
                          <a:endParaRPr lang="en-US" sz="1200" i="0" dirty="0"/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" t="-523684" b="-152632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i="0" dirty="0" smtClean="0"/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95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" t="-663158" b="-131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6773203" y="1664677"/>
            <a:ext cx="1573074" cy="13542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73203" y="2754923"/>
            <a:ext cx="1573074" cy="22916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61481" y="3692769"/>
            <a:ext cx="1584796" cy="22401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773203" y="2061029"/>
            <a:ext cx="1601547" cy="26542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360296" y="5063880"/>
                <a:ext cx="6503500" cy="1738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Xét ∆ABC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en-US" sz="2400" b="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</m:t>
                        </m:r>
                        <m: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vi-VN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Mà: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en-US" sz="2400" b="0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b="0" i="0" dirty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400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dirty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:2=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b="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:2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296" y="5063880"/>
                <a:ext cx="6503500" cy="1738040"/>
              </a:xfrm>
              <a:prstGeom prst="rect">
                <a:avLst/>
              </a:prstGeom>
              <a:blipFill rotWithShape="1">
                <a:blip r:embed="rId4"/>
                <a:stretch>
                  <a:fillRect l="-1406" b="-7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4"/>
              <p:cNvSpPr txBox="1">
                <a:spLocks noChangeArrowheads="1"/>
              </p:cNvSpPr>
              <p:nvPr/>
            </p:nvSpPr>
            <p:spPr bwMode="auto">
              <a:xfrm>
                <a:off x="365288" y="5046593"/>
                <a:ext cx="6407915" cy="18097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vi-VN" sz="2400" dirty="0" smtClean="0">
                    <a:solidFill>
                      <a:schemeClr val="tx1"/>
                    </a:solidFill>
                    <a:latin typeface="+mj-lt"/>
                  </a:rPr>
                  <a:t>) Xét ∆ABC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en-US" sz="2400" b="0" i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18</m:t>
                        </m:r>
                        <m: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vi-VN" sz="2400" dirty="0" smtClean="0">
                    <a:solidFill>
                      <a:schemeClr val="tx1"/>
                    </a:solidFill>
                    <a:latin typeface="+mj-lt"/>
                  </a:rPr>
                  <a:t>Mà: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en-US" sz="2400" b="0" i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6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288" y="5046593"/>
                <a:ext cx="6407915" cy="1809726"/>
              </a:xfrm>
              <a:prstGeom prst="rect">
                <a:avLst/>
              </a:prstGeom>
              <a:blipFill rotWithShape="1">
                <a:blip r:embed="rId5"/>
                <a:stretch>
                  <a:fillRect l="-152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>
                <a:spLocks noChangeArrowheads="1"/>
              </p:cNvSpPr>
              <p:nvPr/>
            </p:nvSpPr>
            <p:spPr bwMode="auto">
              <a:xfrm>
                <a:off x="375869" y="5050764"/>
                <a:ext cx="6385612" cy="1738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vi-V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Xét ∆ABC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en-US" sz="2400" b="0" i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18</m:t>
                        </m:r>
                        <m: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vi-VN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Mà: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en-US" sz="2400" b="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en-US" sz="2400" b="0" i="0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2400" b="0" i="0" dirty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869" y="5050764"/>
                <a:ext cx="6385612" cy="1738040"/>
              </a:xfrm>
              <a:prstGeom prst="rect">
                <a:avLst/>
              </a:prstGeom>
              <a:blipFill rotWithShape="1">
                <a:blip r:embed="rId6"/>
                <a:stretch>
                  <a:fillRect l="-1528" b="-7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74750" y="3739942"/>
                <a:ext cx="2006930" cy="60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750" y="3739942"/>
                <a:ext cx="2006930" cy="601383"/>
              </a:xfrm>
              <a:prstGeom prst="rect">
                <a:avLst/>
              </a:prstGeom>
              <a:blipFill rotWithShape="1">
                <a:blip r:embed="rId7"/>
                <a:stretch>
                  <a:fillRect l="-7903" t="-12245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3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43" grpId="0" animBg="1"/>
      <p:bldP spid="5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712" name="Group 18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4974794"/>
              </p:ext>
            </p:extLst>
          </p:nvPr>
        </p:nvGraphicFramePr>
        <p:xfrm>
          <a:off x="573437" y="803560"/>
          <a:ext cx="10140286" cy="589996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4733976"/>
                <a:gridCol w="540631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 GIÁC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 GIÁC VUÔNG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Arial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Arial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Arial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Arial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Arial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Arial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Arial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48" name="Text Box 58"/>
          <p:cNvSpPr txBox="1">
            <a:spLocks noChangeArrowheads="1"/>
          </p:cNvSpPr>
          <p:nvPr/>
        </p:nvSpPr>
        <p:spPr bwMode="auto">
          <a:xfrm>
            <a:off x="2213442" y="31242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aseline="2000" dirty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8009311" y="3435749"/>
            <a:ext cx="2173393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cạnh góc vuông</a:t>
            </a: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7490928" y="1655580"/>
            <a:ext cx="317445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 huyền – cạnh góc vuông</a:t>
            </a:r>
          </a:p>
        </p:txBody>
      </p:sp>
      <p:sp>
        <p:nvSpPr>
          <p:cNvPr id="150577" name="Line 90"/>
          <p:cNvSpPr>
            <a:spLocks noChangeShapeType="1"/>
          </p:cNvSpPr>
          <p:nvPr/>
        </p:nvSpPr>
        <p:spPr bwMode="auto">
          <a:xfrm flipH="1">
            <a:off x="3127842" y="7239000"/>
            <a:ext cx="152400" cy="762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6441768" y="6162468"/>
            <a:ext cx="762000" cy="379591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baseline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g.c.g</a:t>
            </a:r>
          </a:p>
        </p:txBody>
      </p:sp>
      <p:sp>
        <p:nvSpPr>
          <p:cNvPr id="27740" name="Text Box 92"/>
          <p:cNvSpPr txBox="1">
            <a:spLocks noChangeArrowheads="1"/>
          </p:cNvSpPr>
          <p:nvPr/>
        </p:nvSpPr>
        <p:spPr bwMode="auto">
          <a:xfrm>
            <a:off x="7847928" y="6171128"/>
            <a:ext cx="2579192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 huyền – góc nhọn</a:t>
            </a:r>
          </a:p>
        </p:txBody>
      </p:sp>
      <p:grpSp>
        <p:nvGrpSpPr>
          <p:cNvPr id="27765" name="Group 117"/>
          <p:cNvGrpSpPr>
            <a:grpSpLocks/>
          </p:cNvGrpSpPr>
          <p:nvPr/>
        </p:nvGrpSpPr>
        <p:grpSpPr bwMode="auto">
          <a:xfrm>
            <a:off x="8170774" y="4971411"/>
            <a:ext cx="685800" cy="909637"/>
            <a:chOff x="4080" y="2976"/>
            <a:chExt cx="432" cy="573"/>
          </a:xfrm>
        </p:grpSpPr>
        <p:grpSp>
          <p:nvGrpSpPr>
            <p:cNvPr id="150605" name="Group 118"/>
            <p:cNvGrpSpPr>
              <a:grpSpLocks/>
            </p:cNvGrpSpPr>
            <p:nvPr/>
          </p:nvGrpSpPr>
          <p:grpSpPr bwMode="auto">
            <a:xfrm>
              <a:off x="4080" y="2976"/>
              <a:ext cx="432" cy="573"/>
              <a:chOff x="4080" y="2976"/>
              <a:chExt cx="432" cy="573"/>
            </a:xfrm>
          </p:grpSpPr>
          <p:grpSp>
            <p:nvGrpSpPr>
              <p:cNvPr id="150606" name="Group 119"/>
              <p:cNvGrpSpPr>
                <a:grpSpLocks/>
              </p:cNvGrpSpPr>
              <p:nvPr/>
            </p:nvGrpSpPr>
            <p:grpSpPr bwMode="auto">
              <a:xfrm>
                <a:off x="4089" y="3454"/>
                <a:ext cx="96" cy="95"/>
                <a:chOff x="3312" y="1680"/>
                <a:chExt cx="96" cy="96"/>
              </a:xfrm>
            </p:grpSpPr>
            <p:sp>
              <p:nvSpPr>
                <p:cNvPr id="150607" name="Line 120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08" name="Line 121"/>
                <p:cNvSpPr>
                  <a:spLocks noChangeShapeType="1"/>
                </p:cNvSpPr>
                <p:nvPr/>
              </p:nvSpPr>
              <p:spPr bwMode="auto">
                <a:xfrm>
                  <a:off x="3408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609" name="Group 122"/>
              <p:cNvGrpSpPr>
                <a:grpSpLocks/>
              </p:cNvGrpSpPr>
              <p:nvPr/>
            </p:nvGrpSpPr>
            <p:grpSpPr bwMode="auto">
              <a:xfrm>
                <a:off x="4080" y="2976"/>
                <a:ext cx="432" cy="573"/>
                <a:chOff x="3312" y="1200"/>
                <a:chExt cx="336" cy="576"/>
              </a:xfrm>
            </p:grpSpPr>
            <p:sp>
              <p:nvSpPr>
                <p:cNvPr id="150610" name="Line 123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11" name="Line 124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12" name="Line 125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0613" name="Line 126"/>
              <p:cNvSpPr>
                <a:spLocks noChangeShapeType="1"/>
              </p:cNvSpPr>
              <p:nvPr/>
            </p:nvSpPr>
            <p:spPr bwMode="auto">
              <a:xfrm rot="1940934" flipH="1">
                <a:off x="4293" y="3244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0614" name="Freeform 127"/>
            <p:cNvSpPr>
              <a:spLocks/>
            </p:cNvSpPr>
            <p:nvPr/>
          </p:nvSpPr>
          <p:spPr bwMode="auto">
            <a:xfrm>
              <a:off x="4087" y="3127"/>
              <a:ext cx="119" cy="69"/>
            </a:xfrm>
            <a:custGeom>
              <a:avLst/>
              <a:gdLst>
                <a:gd name="T0" fmla="*/ 0 w 119"/>
                <a:gd name="T1" fmla="*/ 27 h 69"/>
                <a:gd name="T2" fmla="*/ 119 w 119"/>
                <a:gd name="T3" fmla="*/ 0 h 69"/>
                <a:gd name="T4" fmla="*/ 0 60000 65536"/>
                <a:gd name="T5" fmla="*/ 0 60000 65536"/>
                <a:gd name="T6" fmla="*/ 0 w 119"/>
                <a:gd name="T7" fmla="*/ 0 h 69"/>
                <a:gd name="T8" fmla="*/ 119 w 119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69">
                  <a:moveTo>
                    <a:pt x="0" y="27"/>
                  </a:moveTo>
                  <a:cubicBezTo>
                    <a:pt x="40" y="69"/>
                    <a:pt x="96" y="46"/>
                    <a:pt x="119" y="0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776" name="Group 128"/>
          <p:cNvGrpSpPr>
            <a:grpSpLocks/>
          </p:cNvGrpSpPr>
          <p:nvPr/>
        </p:nvGrpSpPr>
        <p:grpSpPr bwMode="auto">
          <a:xfrm>
            <a:off x="9313774" y="4971411"/>
            <a:ext cx="685800" cy="909637"/>
            <a:chOff x="4080" y="2976"/>
            <a:chExt cx="432" cy="573"/>
          </a:xfrm>
        </p:grpSpPr>
        <p:grpSp>
          <p:nvGrpSpPr>
            <p:cNvPr id="150616" name="Group 129"/>
            <p:cNvGrpSpPr>
              <a:grpSpLocks/>
            </p:cNvGrpSpPr>
            <p:nvPr/>
          </p:nvGrpSpPr>
          <p:grpSpPr bwMode="auto">
            <a:xfrm>
              <a:off x="4080" y="2976"/>
              <a:ext cx="432" cy="573"/>
              <a:chOff x="4080" y="2976"/>
              <a:chExt cx="432" cy="573"/>
            </a:xfrm>
          </p:grpSpPr>
          <p:grpSp>
            <p:nvGrpSpPr>
              <p:cNvPr id="150617" name="Group 130"/>
              <p:cNvGrpSpPr>
                <a:grpSpLocks/>
              </p:cNvGrpSpPr>
              <p:nvPr/>
            </p:nvGrpSpPr>
            <p:grpSpPr bwMode="auto">
              <a:xfrm>
                <a:off x="4089" y="3454"/>
                <a:ext cx="96" cy="95"/>
                <a:chOff x="3312" y="1680"/>
                <a:chExt cx="96" cy="96"/>
              </a:xfrm>
            </p:grpSpPr>
            <p:sp>
              <p:nvSpPr>
                <p:cNvPr id="150618" name="Line 131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19" name="Line 132"/>
                <p:cNvSpPr>
                  <a:spLocks noChangeShapeType="1"/>
                </p:cNvSpPr>
                <p:nvPr/>
              </p:nvSpPr>
              <p:spPr bwMode="auto">
                <a:xfrm>
                  <a:off x="3408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620" name="Group 133"/>
              <p:cNvGrpSpPr>
                <a:grpSpLocks/>
              </p:cNvGrpSpPr>
              <p:nvPr/>
            </p:nvGrpSpPr>
            <p:grpSpPr bwMode="auto">
              <a:xfrm>
                <a:off x="4080" y="2976"/>
                <a:ext cx="432" cy="573"/>
                <a:chOff x="3312" y="1200"/>
                <a:chExt cx="336" cy="576"/>
              </a:xfrm>
            </p:grpSpPr>
            <p:sp>
              <p:nvSpPr>
                <p:cNvPr id="150621" name="Line 134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22" name="Line 135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23" name="Line 136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0624" name="Line 137"/>
              <p:cNvSpPr>
                <a:spLocks noChangeShapeType="1"/>
              </p:cNvSpPr>
              <p:nvPr/>
            </p:nvSpPr>
            <p:spPr bwMode="auto">
              <a:xfrm rot="1940934" flipH="1">
                <a:off x="4293" y="3244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0625" name="Freeform 138"/>
            <p:cNvSpPr>
              <a:spLocks/>
            </p:cNvSpPr>
            <p:nvPr/>
          </p:nvSpPr>
          <p:spPr bwMode="auto">
            <a:xfrm>
              <a:off x="4087" y="3127"/>
              <a:ext cx="119" cy="69"/>
            </a:xfrm>
            <a:custGeom>
              <a:avLst/>
              <a:gdLst>
                <a:gd name="T0" fmla="*/ 0 w 119"/>
                <a:gd name="T1" fmla="*/ 27 h 69"/>
                <a:gd name="T2" fmla="*/ 119 w 119"/>
                <a:gd name="T3" fmla="*/ 0 h 69"/>
                <a:gd name="T4" fmla="*/ 0 60000 65536"/>
                <a:gd name="T5" fmla="*/ 0 60000 65536"/>
                <a:gd name="T6" fmla="*/ 0 w 119"/>
                <a:gd name="T7" fmla="*/ 0 h 69"/>
                <a:gd name="T8" fmla="*/ 119 w 119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69">
                  <a:moveTo>
                    <a:pt x="0" y="27"/>
                  </a:moveTo>
                  <a:cubicBezTo>
                    <a:pt x="40" y="69"/>
                    <a:pt x="96" y="46"/>
                    <a:pt x="119" y="0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787" name="Group 139"/>
          <p:cNvGrpSpPr>
            <a:grpSpLocks/>
          </p:cNvGrpSpPr>
          <p:nvPr/>
        </p:nvGrpSpPr>
        <p:grpSpPr bwMode="auto">
          <a:xfrm>
            <a:off x="5682612" y="4957763"/>
            <a:ext cx="685800" cy="985837"/>
            <a:chOff x="2766" y="2979"/>
            <a:chExt cx="432" cy="621"/>
          </a:xfrm>
        </p:grpSpPr>
        <p:grpSp>
          <p:nvGrpSpPr>
            <p:cNvPr id="150627" name="Group 140"/>
            <p:cNvGrpSpPr>
              <a:grpSpLocks/>
            </p:cNvGrpSpPr>
            <p:nvPr/>
          </p:nvGrpSpPr>
          <p:grpSpPr bwMode="auto">
            <a:xfrm>
              <a:off x="2766" y="3454"/>
              <a:ext cx="96" cy="95"/>
              <a:chOff x="3312" y="1680"/>
              <a:chExt cx="96" cy="96"/>
            </a:xfrm>
          </p:grpSpPr>
          <p:sp>
            <p:nvSpPr>
              <p:cNvPr id="150628" name="Line 141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629" name="Line 142"/>
              <p:cNvSpPr>
                <a:spLocks noChangeShapeType="1"/>
              </p:cNvSpPr>
              <p:nvPr/>
            </p:nvSpPr>
            <p:spPr bwMode="auto">
              <a:xfrm>
                <a:off x="3408" y="168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0630" name="Line 143"/>
            <p:cNvSpPr>
              <a:spLocks noChangeShapeType="1"/>
            </p:cNvSpPr>
            <p:nvPr/>
          </p:nvSpPr>
          <p:spPr bwMode="auto">
            <a:xfrm>
              <a:off x="2961" y="3504"/>
              <a:ext cx="0" cy="9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0631" name="Group 144"/>
            <p:cNvGrpSpPr>
              <a:grpSpLocks/>
            </p:cNvGrpSpPr>
            <p:nvPr/>
          </p:nvGrpSpPr>
          <p:grpSpPr bwMode="auto">
            <a:xfrm>
              <a:off x="2766" y="2979"/>
              <a:ext cx="432" cy="573"/>
              <a:chOff x="2757" y="2976"/>
              <a:chExt cx="432" cy="573"/>
            </a:xfrm>
          </p:grpSpPr>
          <p:grpSp>
            <p:nvGrpSpPr>
              <p:cNvPr id="150632" name="Group 145"/>
              <p:cNvGrpSpPr>
                <a:grpSpLocks/>
              </p:cNvGrpSpPr>
              <p:nvPr/>
            </p:nvGrpSpPr>
            <p:grpSpPr bwMode="auto">
              <a:xfrm>
                <a:off x="2757" y="2976"/>
                <a:ext cx="432" cy="573"/>
                <a:chOff x="3312" y="1200"/>
                <a:chExt cx="336" cy="576"/>
              </a:xfrm>
            </p:grpSpPr>
            <p:sp>
              <p:nvSpPr>
                <p:cNvPr id="150633" name="Line 146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34" name="Line 147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35" name="Line 148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0636" name="Freeform 149"/>
              <p:cNvSpPr>
                <a:spLocks/>
              </p:cNvSpPr>
              <p:nvPr/>
            </p:nvSpPr>
            <p:spPr bwMode="auto">
              <a:xfrm>
                <a:off x="3072" y="3456"/>
                <a:ext cx="37" cy="92"/>
              </a:xfrm>
              <a:custGeom>
                <a:avLst/>
                <a:gdLst>
                  <a:gd name="T0" fmla="*/ 37 w 37"/>
                  <a:gd name="T1" fmla="*/ 0 h 92"/>
                  <a:gd name="T2" fmla="*/ 0 w 37"/>
                  <a:gd name="T3" fmla="*/ 92 h 92"/>
                  <a:gd name="T4" fmla="*/ 0 60000 65536"/>
                  <a:gd name="T5" fmla="*/ 0 60000 65536"/>
                  <a:gd name="T6" fmla="*/ 0 w 37"/>
                  <a:gd name="T7" fmla="*/ 0 h 92"/>
                  <a:gd name="T8" fmla="*/ 37 w 37"/>
                  <a:gd name="T9" fmla="*/ 92 h 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92">
                    <a:moveTo>
                      <a:pt x="37" y="0"/>
                    </a:moveTo>
                    <a:cubicBezTo>
                      <a:pt x="10" y="25"/>
                      <a:pt x="0" y="56"/>
                      <a:pt x="0" y="92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7798" name="Group 150"/>
          <p:cNvGrpSpPr>
            <a:grpSpLocks/>
          </p:cNvGrpSpPr>
          <p:nvPr/>
        </p:nvGrpSpPr>
        <p:grpSpPr bwMode="auto">
          <a:xfrm>
            <a:off x="6520812" y="4957763"/>
            <a:ext cx="685800" cy="985837"/>
            <a:chOff x="2766" y="2979"/>
            <a:chExt cx="432" cy="621"/>
          </a:xfrm>
        </p:grpSpPr>
        <p:grpSp>
          <p:nvGrpSpPr>
            <p:cNvPr id="150638" name="Group 151"/>
            <p:cNvGrpSpPr>
              <a:grpSpLocks/>
            </p:cNvGrpSpPr>
            <p:nvPr/>
          </p:nvGrpSpPr>
          <p:grpSpPr bwMode="auto">
            <a:xfrm>
              <a:off x="2766" y="3454"/>
              <a:ext cx="96" cy="95"/>
              <a:chOff x="3312" y="1680"/>
              <a:chExt cx="96" cy="96"/>
            </a:xfrm>
          </p:grpSpPr>
          <p:sp>
            <p:nvSpPr>
              <p:cNvPr id="150639" name="Line 152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640" name="Line 153"/>
              <p:cNvSpPr>
                <a:spLocks noChangeShapeType="1"/>
              </p:cNvSpPr>
              <p:nvPr/>
            </p:nvSpPr>
            <p:spPr bwMode="auto">
              <a:xfrm>
                <a:off x="3408" y="168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0641" name="Line 154"/>
            <p:cNvSpPr>
              <a:spLocks noChangeShapeType="1"/>
            </p:cNvSpPr>
            <p:nvPr/>
          </p:nvSpPr>
          <p:spPr bwMode="auto">
            <a:xfrm>
              <a:off x="2961" y="3504"/>
              <a:ext cx="0" cy="9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0642" name="Group 155"/>
            <p:cNvGrpSpPr>
              <a:grpSpLocks/>
            </p:cNvGrpSpPr>
            <p:nvPr/>
          </p:nvGrpSpPr>
          <p:grpSpPr bwMode="auto">
            <a:xfrm>
              <a:off x="2766" y="2979"/>
              <a:ext cx="432" cy="573"/>
              <a:chOff x="2757" y="2976"/>
              <a:chExt cx="432" cy="573"/>
            </a:xfrm>
          </p:grpSpPr>
          <p:grpSp>
            <p:nvGrpSpPr>
              <p:cNvPr id="150643" name="Group 156"/>
              <p:cNvGrpSpPr>
                <a:grpSpLocks/>
              </p:cNvGrpSpPr>
              <p:nvPr/>
            </p:nvGrpSpPr>
            <p:grpSpPr bwMode="auto">
              <a:xfrm>
                <a:off x="2757" y="2976"/>
                <a:ext cx="432" cy="573"/>
                <a:chOff x="3312" y="1200"/>
                <a:chExt cx="336" cy="576"/>
              </a:xfrm>
            </p:grpSpPr>
            <p:sp>
              <p:nvSpPr>
                <p:cNvPr id="150644" name="Line 157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45" name="Line 158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46" name="Line 159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0647" name="Freeform 160"/>
              <p:cNvSpPr>
                <a:spLocks/>
              </p:cNvSpPr>
              <p:nvPr/>
            </p:nvSpPr>
            <p:spPr bwMode="auto">
              <a:xfrm>
                <a:off x="3072" y="3456"/>
                <a:ext cx="37" cy="92"/>
              </a:xfrm>
              <a:custGeom>
                <a:avLst/>
                <a:gdLst>
                  <a:gd name="T0" fmla="*/ 37 w 37"/>
                  <a:gd name="T1" fmla="*/ 0 h 92"/>
                  <a:gd name="T2" fmla="*/ 0 w 37"/>
                  <a:gd name="T3" fmla="*/ 92 h 92"/>
                  <a:gd name="T4" fmla="*/ 0 60000 65536"/>
                  <a:gd name="T5" fmla="*/ 0 60000 65536"/>
                  <a:gd name="T6" fmla="*/ 0 w 37"/>
                  <a:gd name="T7" fmla="*/ 0 h 92"/>
                  <a:gd name="T8" fmla="*/ 37 w 37"/>
                  <a:gd name="T9" fmla="*/ 92 h 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92">
                    <a:moveTo>
                      <a:pt x="37" y="0"/>
                    </a:moveTo>
                    <a:cubicBezTo>
                      <a:pt x="10" y="25"/>
                      <a:pt x="0" y="56"/>
                      <a:pt x="0" y="92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84" name="Text Box 61"/>
          <p:cNvSpPr txBox="1">
            <a:spLocks noChangeArrowheads="1"/>
          </p:cNvSpPr>
          <p:nvPr/>
        </p:nvSpPr>
        <p:spPr bwMode="auto">
          <a:xfrm>
            <a:off x="8655051" y="4348600"/>
            <a:ext cx="669836" cy="379591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baseline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c.g.c</a:t>
            </a:r>
          </a:p>
        </p:txBody>
      </p:sp>
      <p:sp>
        <p:nvSpPr>
          <p:cNvPr id="186" name="Text Box 63"/>
          <p:cNvSpPr txBox="1">
            <a:spLocks noChangeArrowheads="1"/>
          </p:cNvSpPr>
          <p:nvPr/>
        </p:nvSpPr>
        <p:spPr bwMode="auto">
          <a:xfrm>
            <a:off x="2862731" y="4348922"/>
            <a:ext cx="680751" cy="379591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baseline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c.g.c</a:t>
            </a:r>
          </a:p>
        </p:txBody>
      </p:sp>
      <p:sp>
        <p:nvSpPr>
          <p:cNvPr id="187" name="Text Box 59"/>
          <p:cNvSpPr txBox="1">
            <a:spLocks noChangeArrowheads="1"/>
          </p:cNvSpPr>
          <p:nvPr/>
        </p:nvSpPr>
        <p:spPr bwMode="auto">
          <a:xfrm>
            <a:off x="2896820" y="6160530"/>
            <a:ext cx="707408" cy="379591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baseline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g.c.g</a:t>
            </a:r>
          </a:p>
        </p:txBody>
      </p:sp>
      <p:sp>
        <p:nvSpPr>
          <p:cNvPr id="167" name="Text Box 61"/>
          <p:cNvSpPr txBox="1">
            <a:spLocks noChangeArrowheads="1"/>
          </p:cNvSpPr>
          <p:nvPr/>
        </p:nvSpPr>
        <p:spPr bwMode="auto">
          <a:xfrm>
            <a:off x="2871970" y="2760021"/>
            <a:ext cx="671512" cy="379591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baseline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c.c.c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441792" y="30305"/>
            <a:ext cx="10456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Các trường hợp bằng nhau của hai tam giác</a:t>
            </a:r>
            <a:endParaRPr lang="en-US" altLang="en-US" sz="1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8654" y="1905000"/>
            <a:ext cx="3511313" cy="4541470"/>
            <a:chOff x="2060812" y="1905000"/>
            <a:chExt cx="3511313" cy="4541470"/>
          </a:xfrm>
        </p:grpSpPr>
        <p:grpSp>
          <p:nvGrpSpPr>
            <p:cNvPr id="27829" name="Group 181"/>
            <p:cNvGrpSpPr>
              <a:grpSpLocks/>
            </p:cNvGrpSpPr>
            <p:nvPr/>
          </p:nvGrpSpPr>
          <p:grpSpPr bwMode="auto">
            <a:xfrm>
              <a:off x="2286000" y="1905000"/>
              <a:ext cx="3286125" cy="4033843"/>
              <a:chOff x="480" y="1293"/>
              <a:chExt cx="2070" cy="2541"/>
            </a:xfrm>
          </p:grpSpPr>
          <p:grpSp>
            <p:nvGrpSpPr>
              <p:cNvPr id="150649" name="Group 20"/>
              <p:cNvGrpSpPr>
                <a:grpSpLocks/>
              </p:cNvGrpSpPr>
              <p:nvPr/>
            </p:nvGrpSpPr>
            <p:grpSpPr bwMode="auto">
              <a:xfrm>
                <a:off x="1776" y="2301"/>
                <a:ext cx="768" cy="528"/>
                <a:chOff x="1680" y="2217"/>
                <a:chExt cx="768" cy="528"/>
              </a:xfrm>
            </p:grpSpPr>
            <p:grpSp>
              <p:nvGrpSpPr>
                <p:cNvPr id="150650" name="Group 21"/>
                <p:cNvGrpSpPr>
                  <a:grpSpLocks/>
                </p:cNvGrpSpPr>
                <p:nvPr/>
              </p:nvGrpSpPr>
              <p:grpSpPr bwMode="auto">
                <a:xfrm>
                  <a:off x="1680" y="2217"/>
                  <a:ext cx="768" cy="480"/>
                  <a:chOff x="432" y="1401"/>
                  <a:chExt cx="768" cy="480"/>
                </a:xfrm>
              </p:grpSpPr>
              <p:sp>
                <p:nvSpPr>
                  <p:cNvPr id="150651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" y="1401"/>
                    <a:ext cx="192" cy="48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65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624" y="1401"/>
                    <a:ext cx="576" cy="48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65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1881"/>
                    <a:ext cx="7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0654" name="Line 25"/>
                <p:cNvSpPr>
                  <a:spLocks noChangeShapeType="1"/>
                </p:cNvSpPr>
                <p:nvPr/>
              </p:nvSpPr>
              <p:spPr bwMode="auto">
                <a:xfrm>
                  <a:off x="1710" y="2457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55" name="Line 26"/>
                <p:cNvSpPr>
                  <a:spLocks noChangeShapeType="1"/>
                </p:cNvSpPr>
                <p:nvPr/>
              </p:nvSpPr>
              <p:spPr bwMode="auto">
                <a:xfrm>
                  <a:off x="2016" y="264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56" name="Line 27"/>
                <p:cNvSpPr>
                  <a:spLocks noChangeShapeType="1"/>
                </p:cNvSpPr>
                <p:nvPr/>
              </p:nvSpPr>
              <p:spPr bwMode="auto">
                <a:xfrm>
                  <a:off x="2046" y="264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57" name="Freeform 28"/>
                <p:cNvSpPr>
                  <a:spLocks/>
                </p:cNvSpPr>
                <p:nvPr/>
              </p:nvSpPr>
              <p:spPr bwMode="auto">
                <a:xfrm>
                  <a:off x="1737" y="2589"/>
                  <a:ext cx="64" cy="100"/>
                </a:xfrm>
                <a:custGeom>
                  <a:avLst/>
                  <a:gdLst>
                    <a:gd name="T0" fmla="*/ 0 w 64"/>
                    <a:gd name="T1" fmla="*/ 0 h 100"/>
                    <a:gd name="T2" fmla="*/ 64 w 64"/>
                    <a:gd name="T3" fmla="*/ 100 h 100"/>
                    <a:gd name="T4" fmla="*/ 0 60000 65536"/>
                    <a:gd name="T5" fmla="*/ 0 60000 65536"/>
                    <a:gd name="T6" fmla="*/ 0 w 64"/>
                    <a:gd name="T7" fmla="*/ 0 h 100"/>
                    <a:gd name="T8" fmla="*/ 64 w 64"/>
                    <a:gd name="T9" fmla="*/ 100 h 1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4" h="100">
                      <a:moveTo>
                        <a:pt x="0" y="0"/>
                      </a:moveTo>
                      <a:cubicBezTo>
                        <a:pt x="38" y="26"/>
                        <a:pt x="64" y="48"/>
                        <a:pt x="64" y="100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658" name="Group 29"/>
              <p:cNvGrpSpPr>
                <a:grpSpLocks/>
              </p:cNvGrpSpPr>
              <p:nvPr/>
            </p:nvGrpSpPr>
            <p:grpSpPr bwMode="auto">
              <a:xfrm>
                <a:off x="492" y="2301"/>
                <a:ext cx="768" cy="537"/>
                <a:chOff x="828" y="2208"/>
                <a:chExt cx="768" cy="537"/>
              </a:xfrm>
            </p:grpSpPr>
            <p:grpSp>
              <p:nvGrpSpPr>
                <p:cNvPr id="150659" name="Group 30"/>
                <p:cNvGrpSpPr>
                  <a:grpSpLocks/>
                </p:cNvGrpSpPr>
                <p:nvPr/>
              </p:nvGrpSpPr>
              <p:grpSpPr bwMode="auto">
                <a:xfrm>
                  <a:off x="828" y="2208"/>
                  <a:ext cx="768" cy="480"/>
                  <a:chOff x="684" y="1392"/>
                  <a:chExt cx="768" cy="480"/>
                </a:xfrm>
              </p:grpSpPr>
              <p:sp>
                <p:nvSpPr>
                  <p:cNvPr id="150660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" y="1392"/>
                    <a:ext cx="192" cy="48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66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876" y="1392"/>
                    <a:ext cx="576" cy="48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66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684" y="1872"/>
                    <a:ext cx="7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0663" name="Line 34"/>
                <p:cNvSpPr>
                  <a:spLocks noChangeShapeType="1"/>
                </p:cNvSpPr>
                <p:nvPr/>
              </p:nvSpPr>
              <p:spPr bwMode="auto">
                <a:xfrm>
                  <a:off x="867" y="2454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64" name="Line 35"/>
                <p:cNvSpPr>
                  <a:spLocks noChangeShapeType="1"/>
                </p:cNvSpPr>
                <p:nvPr/>
              </p:nvSpPr>
              <p:spPr bwMode="auto">
                <a:xfrm>
                  <a:off x="1134" y="264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65" name="Line 36"/>
                <p:cNvSpPr>
                  <a:spLocks noChangeShapeType="1"/>
                </p:cNvSpPr>
                <p:nvPr/>
              </p:nvSpPr>
              <p:spPr bwMode="auto">
                <a:xfrm>
                  <a:off x="1164" y="264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66" name="Freeform 37"/>
                <p:cNvSpPr>
                  <a:spLocks/>
                </p:cNvSpPr>
                <p:nvPr/>
              </p:nvSpPr>
              <p:spPr bwMode="auto">
                <a:xfrm>
                  <a:off x="874" y="2590"/>
                  <a:ext cx="64" cy="100"/>
                </a:xfrm>
                <a:custGeom>
                  <a:avLst/>
                  <a:gdLst>
                    <a:gd name="T0" fmla="*/ 0 w 64"/>
                    <a:gd name="T1" fmla="*/ 0 h 100"/>
                    <a:gd name="T2" fmla="*/ 64 w 64"/>
                    <a:gd name="T3" fmla="*/ 100 h 100"/>
                    <a:gd name="T4" fmla="*/ 0 60000 65536"/>
                    <a:gd name="T5" fmla="*/ 0 60000 65536"/>
                    <a:gd name="T6" fmla="*/ 0 w 64"/>
                    <a:gd name="T7" fmla="*/ 0 h 100"/>
                    <a:gd name="T8" fmla="*/ 64 w 64"/>
                    <a:gd name="T9" fmla="*/ 100 h 1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4" h="100">
                      <a:moveTo>
                        <a:pt x="0" y="0"/>
                      </a:moveTo>
                      <a:cubicBezTo>
                        <a:pt x="38" y="26"/>
                        <a:pt x="64" y="48"/>
                        <a:pt x="64" y="100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667" name="Group 38"/>
              <p:cNvGrpSpPr>
                <a:grpSpLocks/>
              </p:cNvGrpSpPr>
              <p:nvPr/>
            </p:nvGrpSpPr>
            <p:grpSpPr bwMode="auto">
              <a:xfrm>
                <a:off x="480" y="1296"/>
                <a:ext cx="768" cy="525"/>
                <a:chOff x="480" y="1296"/>
                <a:chExt cx="768" cy="525"/>
              </a:xfrm>
            </p:grpSpPr>
            <p:grpSp>
              <p:nvGrpSpPr>
                <p:cNvPr id="150668" name="Group 39"/>
                <p:cNvGrpSpPr>
                  <a:grpSpLocks/>
                </p:cNvGrpSpPr>
                <p:nvPr/>
              </p:nvGrpSpPr>
              <p:grpSpPr bwMode="auto">
                <a:xfrm>
                  <a:off x="480" y="1296"/>
                  <a:ext cx="768" cy="480"/>
                  <a:chOff x="432" y="1536"/>
                  <a:chExt cx="768" cy="480"/>
                </a:xfrm>
              </p:grpSpPr>
              <p:sp>
                <p:nvSpPr>
                  <p:cNvPr id="150669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" y="1536"/>
                    <a:ext cx="192" cy="48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67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624" y="1536"/>
                    <a:ext cx="576" cy="48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67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2016"/>
                    <a:ext cx="7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0672" name="Line 43"/>
                <p:cNvSpPr>
                  <a:spLocks noChangeShapeType="1"/>
                </p:cNvSpPr>
                <p:nvPr/>
              </p:nvSpPr>
              <p:spPr bwMode="auto">
                <a:xfrm rot="6810292">
                  <a:off x="906" y="151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73" name="Line 44"/>
                <p:cNvSpPr>
                  <a:spLocks noChangeShapeType="1"/>
                </p:cNvSpPr>
                <p:nvPr/>
              </p:nvSpPr>
              <p:spPr bwMode="auto">
                <a:xfrm rot="-3482627">
                  <a:off x="560" y="1519"/>
                  <a:ext cx="1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74" name="Line 45"/>
                <p:cNvSpPr>
                  <a:spLocks noChangeShapeType="1"/>
                </p:cNvSpPr>
                <p:nvPr/>
              </p:nvSpPr>
              <p:spPr bwMode="auto">
                <a:xfrm rot="-3482627">
                  <a:off x="572" y="1492"/>
                  <a:ext cx="1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75" name="Line 46"/>
                <p:cNvSpPr>
                  <a:spLocks noChangeShapeType="1"/>
                </p:cNvSpPr>
                <p:nvPr/>
              </p:nvSpPr>
              <p:spPr bwMode="auto">
                <a:xfrm rot="16108605" flipV="1">
                  <a:off x="792" y="1749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76" name="Line 47"/>
                <p:cNvSpPr>
                  <a:spLocks noChangeShapeType="1"/>
                </p:cNvSpPr>
                <p:nvPr/>
              </p:nvSpPr>
              <p:spPr bwMode="auto">
                <a:xfrm rot="2858484">
                  <a:off x="835" y="1724"/>
                  <a:ext cx="1" cy="10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677" name="Group 48"/>
              <p:cNvGrpSpPr>
                <a:grpSpLocks/>
              </p:cNvGrpSpPr>
              <p:nvPr/>
            </p:nvGrpSpPr>
            <p:grpSpPr bwMode="auto">
              <a:xfrm>
                <a:off x="480" y="3300"/>
                <a:ext cx="768" cy="534"/>
                <a:chOff x="480" y="3396"/>
                <a:chExt cx="768" cy="534"/>
              </a:xfrm>
            </p:grpSpPr>
            <p:grpSp>
              <p:nvGrpSpPr>
                <p:cNvPr id="150678" name="Group 49"/>
                <p:cNvGrpSpPr>
                  <a:grpSpLocks/>
                </p:cNvGrpSpPr>
                <p:nvPr/>
              </p:nvGrpSpPr>
              <p:grpSpPr bwMode="auto">
                <a:xfrm>
                  <a:off x="480" y="3396"/>
                  <a:ext cx="768" cy="481"/>
                  <a:chOff x="528" y="3498"/>
                  <a:chExt cx="768" cy="481"/>
                </a:xfrm>
              </p:grpSpPr>
              <p:sp>
                <p:nvSpPr>
                  <p:cNvPr id="150679" name="Freeform 50"/>
                  <p:cNvSpPr>
                    <a:spLocks/>
                  </p:cNvSpPr>
                  <p:nvPr/>
                </p:nvSpPr>
                <p:spPr bwMode="auto">
                  <a:xfrm>
                    <a:off x="585" y="3879"/>
                    <a:ext cx="64" cy="100"/>
                  </a:xfrm>
                  <a:custGeom>
                    <a:avLst/>
                    <a:gdLst>
                      <a:gd name="T0" fmla="*/ 0 w 64"/>
                      <a:gd name="T1" fmla="*/ 0 h 100"/>
                      <a:gd name="T2" fmla="*/ 64 w 64"/>
                      <a:gd name="T3" fmla="*/ 100 h 100"/>
                      <a:gd name="T4" fmla="*/ 0 60000 65536"/>
                      <a:gd name="T5" fmla="*/ 0 60000 65536"/>
                      <a:gd name="T6" fmla="*/ 0 w 64"/>
                      <a:gd name="T7" fmla="*/ 0 h 100"/>
                      <a:gd name="T8" fmla="*/ 64 w 64"/>
                      <a:gd name="T9" fmla="*/ 100 h 10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100">
                        <a:moveTo>
                          <a:pt x="0" y="0"/>
                        </a:moveTo>
                        <a:cubicBezTo>
                          <a:pt x="38" y="26"/>
                          <a:pt x="64" y="48"/>
                          <a:pt x="64" y="10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15068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28" y="3498"/>
                    <a:ext cx="768" cy="480"/>
                    <a:chOff x="432" y="1626"/>
                    <a:chExt cx="768" cy="480"/>
                  </a:xfrm>
                </p:grpSpPr>
                <p:sp>
                  <p:nvSpPr>
                    <p:cNvPr id="150681" name="Line 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2" y="1626"/>
                      <a:ext cx="192" cy="4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682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1626"/>
                      <a:ext cx="576" cy="4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683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2106"/>
                      <a:ext cx="7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0684" name="Freeform 55"/>
                  <p:cNvSpPr>
                    <a:spLocks/>
                  </p:cNvSpPr>
                  <p:nvPr/>
                </p:nvSpPr>
                <p:spPr bwMode="auto">
                  <a:xfrm>
                    <a:off x="1079" y="3838"/>
                    <a:ext cx="55" cy="137"/>
                  </a:xfrm>
                  <a:custGeom>
                    <a:avLst/>
                    <a:gdLst>
                      <a:gd name="T0" fmla="*/ 55 w 55"/>
                      <a:gd name="T1" fmla="*/ 0 h 137"/>
                      <a:gd name="T2" fmla="*/ 0 w 55"/>
                      <a:gd name="T3" fmla="*/ 137 h 137"/>
                      <a:gd name="T4" fmla="*/ 0 60000 65536"/>
                      <a:gd name="T5" fmla="*/ 0 60000 65536"/>
                      <a:gd name="T6" fmla="*/ 0 w 55"/>
                      <a:gd name="T7" fmla="*/ 0 h 137"/>
                      <a:gd name="T8" fmla="*/ 55 w 55"/>
                      <a:gd name="T9" fmla="*/ 137 h 13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5" h="137">
                        <a:moveTo>
                          <a:pt x="55" y="0"/>
                        </a:moveTo>
                        <a:cubicBezTo>
                          <a:pt x="24" y="46"/>
                          <a:pt x="0" y="80"/>
                          <a:pt x="0" y="137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685" name="Freeform 56"/>
                  <p:cNvSpPr>
                    <a:spLocks/>
                  </p:cNvSpPr>
                  <p:nvPr/>
                </p:nvSpPr>
                <p:spPr bwMode="auto">
                  <a:xfrm>
                    <a:off x="1134" y="3877"/>
                    <a:ext cx="27" cy="92"/>
                  </a:xfrm>
                  <a:custGeom>
                    <a:avLst/>
                    <a:gdLst>
                      <a:gd name="T0" fmla="*/ 27 w 27"/>
                      <a:gd name="T1" fmla="*/ 0 h 92"/>
                      <a:gd name="T2" fmla="*/ 0 w 27"/>
                      <a:gd name="T3" fmla="*/ 92 h 92"/>
                      <a:gd name="T4" fmla="*/ 0 60000 65536"/>
                      <a:gd name="T5" fmla="*/ 0 60000 65536"/>
                      <a:gd name="T6" fmla="*/ 0 w 27"/>
                      <a:gd name="T7" fmla="*/ 0 h 92"/>
                      <a:gd name="T8" fmla="*/ 27 w 27"/>
                      <a:gd name="T9" fmla="*/ 92 h 9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" h="92">
                        <a:moveTo>
                          <a:pt x="27" y="0"/>
                        </a:moveTo>
                        <a:cubicBezTo>
                          <a:pt x="0" y="29"/>
                          <a:pt x="0" y="53"/>
                          <a:pt x="0" y="9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0686" name="Line 57"/>
                <p:cNvSpPr>
                  <a:spLocks noChangeShapeType="1"/>
                </p:cNvSpPr>
                <p:nvPr/>
              </p:nvSpPr>
              <p:spPr bwMode="auto">
                <a:xfrm>
                  <a:off x="816" y="383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687" name="Group 161"/>
              <p:cNvGrpSpPr>
                <a:grpSpLocks/>
              </p:cNvGrpSpPr>
              <p:nvPr/>
            </p:nvGrpSpPr>
            <p:grpSpPr bwMode="auto">
              <a:xfrm>
                <a:off x="1782" y="1293"/>
                <a:ext cx="768" cy="534"/>
                <a:chOff x="741" y="1296"/>
                <a:chExt cx="768" cy="534"/>
              </a:xfrm>
            </p:grpSpPr>
            <p:grpSp>
              <p:nvGrpSpPr>
                <p:cNvPr id="150688" name="Group 162"/>
                <p:cNvGrpSpPr>
                  <a:grpSpLocks/>
                </p:cNvGrpSpPr>
                <p:nvPr/>
              </p:nvGrpSpPr>
              <p:grpSpPr bwMode="auto">
                <a:xfrm>
                  <a:off x="741" y="1296"/>
                  <a:ext cx="768" cy="480"/>
                  <a:chOff x="693" y="1536"/>
                  <a:chExt cx="768" cy="480"/>
                </a:xfrm>
              </p:grpSpPr>
              <p:sp>
                <p:nvSpPr>
                  <p:cNvPr id="150689" name="Line 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3" y="1536"/>
                    <a:ext cx="192" cy="48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690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885" y="1536"/>
                    <a:ext cx="576" cy="48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691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693" y="2016"/>
                    <a:ext cx="7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0692" name="Line 166"/>
                <p:cNvSpPr>
                  <a:spLocks noChangeShapeType="1"/>
                </p:cNvSpPr>
                <p:nvPr/>
              </p:nvSpPr>
              <p:spPr bwMode="auto">
                <a:xfrm rot="6810292">
                  <a:off x="1167" y="151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93" name="Line 167"/>
                <p:cNvSpPr>
                  <a:spLocks noChangeShapeType="1"/>
                </p:cNvSpPr>
                <p:nvPr/>
              </p:nvSpPr>
              <p:spPr bwMode="auto">
                <a:xfrm rot="18117373">
                  <a:off x="821" y="1519"/>
                  <a:ext cx="1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94" name="Line 168"/>
                <p:cNvSpPr>
                  <a:spLocks noChangeShapeType="1"/>
                </p:cNvSpPr>
                <p:nvPr/>
              </p:nvSpPr>
              <p:spPr bwMode="auto">
                <a:xfrm rot="18117373">
                  <a:off x="833" y="1492"/>
                  <a:ext cx="1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95" name="Line 169"/>
                <p:cNvSpPr>
                  <a:spLocks noChangeShapeType="1"/>
                </p:cNvSpPr>
                <p:nvPr/>
              </p:nvSpPr>
              <p:spPr bwMode="auto">
                <a:xfrm rot="16108605" flipV="1">
                  <a:off x="1044" y="175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96" name="Line 170"/>
                <p:cNvSpPr>
                  <a:spLocks noChangeShapeType="1"/>
                </p:cNvSpPr>
                <p:nvPr/>
              </p:nvSpPr>
              <p:spPr bwMode="auto">
                <a:xfrm rot="2858484">
                  <a:off x="1096" y="1724"/>
                  <a:ext cx="1" cy="10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697" name="Group 171"/>
              <p:cNvGrpSpPr>
                <a:grpSpLocks/>
              </p:cNvGrpSpPr>
              <p:nvPr/>
            </p:nvGrpSpPr>
            <p:grpSpPr bwMode="auto">
              <a:xfrm>
                <a:off x="1776" y="3297"/>
                <a:ext cx="768" cy="534"/>
                <a:chOff x="768" y="3396"/>
                <a:chExt cx="768" cy="534"/>
              </a:xfrm>
            </p:grpSpPr>
            <p:grpSp>
              <p:nvGrpSpPr>
                <p:cNvPr id="150698" name="Group 172"/>
                <p:cNvGrpSpPr>
                  <a:grpSpLocks/>
                </p:cNvGrpSpPr>
                <p:nvPr/>
              </p:nvGrpSpPr>
              <p:grpSpPr bwMode="auto">
                <a:xfrm>
                  <a:off x="768" y="3396"/>
                  <a:ext cx="768" cy="481"/>
                  <a:chOff x="816" y="3498"/>
                  <a:chExt cx="768" cy="481"/>
                </a:xfrm>
              </p:grpSpPr>
              <p:sp>
                <p:nvSpPr>
                  <p:cNvPr id="150699" name="Freeform 173"/>
                  <p:cNvSpPr>
                    <a:spLocks/>
                  </p:cNvSpPr>
                  <p:nvPr/>
                </p:nvSpPr>
                <p:spPr bwMode="auto">
                  <a:xfrm>
                    <a:off x="873" y="3879"/>
                    <a:ext cx="64" cy="100"/>
                  </a:xfrm>
                  <a:custGeom>
                    <a:avLst/>
                    <a:gdLst>
                      <a:gd name="T0" fmla="*/ 0 w 64"/>
                      <a:gd name="T1" fmla="*/ 0 h 100"/>
                      <a:gd name="T2" fmla="*/ 64 w 64"/>
                      <a:gd name="T3" fmla="*/ 100 h 100"/>
                      <a:gd name="T4" fmla="*/ 0 60000 65536"/>
                      <a:gd name="T5" fmla="*/ 0 60000 65536"/>
                      <a:gd name="T6" fmla="*/ 0 w 64"/>
                      <a:gd name="T7" fmla="*/ 0 h 100"/>
                      <a:gd name="T8" fmla="*/ 64 w 64"/>
                      <a:gd name="T9" fmla="*/ 100 h 10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100">
                        <a:moveTo>
                          <a:pt x="0" y="0"/>
                        </a:moveTo>
                        <a:cubicBezTo>
                          <a:pt x="38" y="26"/>
                          <a:pt x="64" y="48"/>
                          <a:pt x="64" y="10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150700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816" y="3498"/>
                    <a:ext cx="768" cy="480"/>
                    <a:chOff x="720" y="1626"/>
                    <a:chExt cx="768" cy="480"/>
                  </a:xfrm>
                </p:grpSpPr>
                <p:sp>
                  <p:nvSpPr>
                    <p:cNvPr id="150701" name="Line 1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0" y="1626"/>
                      <a:ext cx="192" cy="4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702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1626"/>
                      <a:ext cx="576" cy="4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70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2106"/>
                      <a:ext cx="7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0704" name="Freeform 178"/>
                  <p:cNvSpPr>
                    <a:spLocks/>
                  </p:cNvSpPr>
                  <p:nvPr/>
                </p:nvSpPr>
                <p:spPr bwMode="auto">
                  <a:xfrm>
                    <a:off x="1376" y="3838"/>
                    <a:ext cx="55" cy="137"/>
                  </a:xfrm>
                  <a:custGeom>
                    <a:avLst/>
                    <a:gdLst>
                      <a:gd name="T0" fmla="*/ 55 w 55"/>
                      <a:gd name="T1" fmla="*/ 0 h 137"/>
                      <a:gd name="T2" fmla="*/ 0 w 55"/>
                      <a:gd name="T3" fmla="*/ 137 h 137"/>
                      <a:gd name="T4" fmla="*/ 0 60000 65536"/>
                      <a:gd name="T5" fmla="*/ 0 60000 65536"/>
                      <a:gd name="T6" fmla="*/ 0 w 55"/>
                      <a:gd name="T7" fmla="*/ 0 h 137"/>
                      <a:gd name="T8" fmla="*/ 55 w 55"/>
                      <a:gd name="T9" fmla="*/ 137 h 13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5" h="137">
                        <a:moveTo>
                          <a:pt x="55" y="0"/>
                        </a:moveTo>
                        <a:cubicBezTo>
                          <a:pt x="24" y="46"/>
                          <a:pt x="0" y="80"/>
                          <a:pt x="0" y="137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705" name="Freeform 179"/>
                  <p:cNvSpPr>
                    <a:spLocks/>
                  </p:cNvSpPr>
                  <p:nvPr/>
                </p:nvSpPr>
                <p:spPr bwMode="auto">
                  <a:xfrm>
                    <a:off x="1422" y="3877"/>
                    <a:ext cx="27" cy="92"/>
                  </a:xfrm>
                  <a:custGeom>
                    <a:avLst/>
                    <a:gdLst>
                      <a:gd name="T0" fmla="*/ 27 w 27"/>
                      <a:gd name="T1" fmla="*/ 0 h 92"/>
                      <a:gd name="T2" fmla="*/ 0 w 27"/>
                      <a:gd name="T3" fmla="*/ 92 h 92"/>
                      <a:gd name="T4" fmla="*/ 0 60000 65536"/>
                      <a:gd name="T5" fmla="*/ 0 60000 65536"/>
                      <a:gd name="T6" fmla="*/ 0 w 27"/>
                      <a:gd name="T7" fmla="*/ 0 h 92"/>
                      <a:gd name="T8" fmla="*/ 27 w 27"/>
                      <a:gd name="T9" fmla="*/ 92 h 9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" h="92">
                        <a:moveTo>
                          <a:pt x="27" y="0"/>
                        </a:moveTo>
                        <a:cubicBezTo>
                          <a:pt x="0" y="29"/>
                          <a:pt x="0" y="53"/>
                          <a:pt x="0" y="9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0706" name="Line 180"/>
                <p:cNvSpPr>
                  <a:spLocks noChangeShapeType="1"/>
                </p:cNvSpPr>
                <p:nvPr/>
              </p:nvSpPr>
              <p:spPr bwMode="auto">
                <a:xfrm>
                  <a:off x="1104" y="383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2060812" y="2908530"/>
              <a:ext cx="912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 1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063084" y="6077138"/>
              <a:ext cx="912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 3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092652" y="4442892"/>
              <a:ext cx="912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 2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9726538" y="4889017"/>
            <a:ext cx="91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7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572815" y="6161398"/>
            <a:ext cx="91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6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54704" y="3332015"/>
            <a:ext cx="1944978" cy="1491572"/>
            <a:chOff x="6236862" y="3429000"/>
            <a:chExt cx="1944978" cy="1491572"/>
          </a:xfrm>
        </p:grpSpPr>
        <p:grpSp>
          <p:nvGrpSpPr>
            <p:cNvPr id="27741" name="Group 93"/>
            <p:cNvGrpSpPr>
              <a:grpSpLocks/>
            </p:cNvGrpSpPr>
            <p:nvPr/>
          </p:nvGrpSpPr>
          <p:grpSpPr bwMode="auto">
            <a:xfrm>
              <a:off x="6276840" y="3429000"/>
              <a:ext cx="914400" cy="1143000"/>
              <a:chOff x="3168" y="2145"/>
              <a:chExt cx="576" cy="720"/>
            </a:xfrm>
          </p:grpSpPr>
          <p:grpSp>
            <p:nvGrpSpPr>
              <p:cNvPr id="150581" name="Group 94"/>
              <p:cNvGrpSpPr>
                <a:grpSpLocks/>
              </p:cNvGrpSpPr>
              <p:nvPr/>
            </p:nvGrpSpPr>
            <p:grpSpPr bwMode="auto">
              <a:xfrm>
                <a:off x="3227" y="2696"/>
                <a:ext cx="117" cy="110"/>
                <a:chOff x="3312" y="1680"/>
                <a:chExt cx="96" cy="96"/>
              </a:xfrm>
            </p:grpSpPr>
            <p:sp>
              <p:nvSpPr>
                <p:cNvPr id="150582" name="Line 95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83" name="Line 96"/>
                <p:cNvSpPr>
                  <a:spLocks noChangeShapeType="1"/>
                </p:cNvSpPr>
                <p:nvPr/>
              </p:nvSpPr>
              <p:spPr bwMode="auto">
                <a:xfrm>
                  <a:off x="3408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584" name="Group 97"/>
              <p:cNvGrpSpPr>
                <a:grpSpLocks/>
              </p:cNvGrpSpPr>
              <p:nvPr/>
            </p:nvGrpSpPr>
            <p:grpSpPr bwMode="auto">
              <a:xfrm>
                <a:off x="3216" y="2145"/>
                <a:ext cx="528" cy="661"/>
                <a:chOff x="3312" y="1200"/>
                <a:chExt cx="336" cy="576"/>
              </a:xfrm>
            </p:grpSpPr>
            <p:sp>
              <p:nvSpPr>
                <p:cNvPr id="150585" name="Line 98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86" name="Line 99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87" name="Line 100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588" name="Group 101"/>
              <p:cNvGrpSpPr>
                <a:grpSpLocks/>
              </p:cNvGrpSpPr>
              <p:nvPr/>
            </p:nvGrpSpPr>
            <p:grpSpPr bwMode="auto">
              <a:xfrm>
                <a:off x="3465" y="2755"/>
                <a:ext cx="33" cy="110"/>
                <a:chOff x="4734" y="2718"/>
                <a:chExt cx="27" cy="96"/>
              </a:xfrm>
            </p:grpSpPr>
            <p:sp>
              <p:nvSpPr>
                <p:cNvPr id="150589" name="Line 102"/>
                <p:cNvSpPr>
                  <a:spLocks noChangeShapeType="1"/>
                </p:cNvSpPr>
                <p:nvPr/>
              </p:nvSpPr>
              <p:spPr bwMode="auto">
                <a:xfrm>
                  <a:off x="4734" y="271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90" name="Line 103"/>
                <p:cNvSpPr>
                  <a:spLocks noChangeShapeType="1"/>
                </p:cNvSpPr>
                <p:nvPr/>
              </p:nvSpPr>
              <p:spPr bwMode="auto">
                <a:xfrm>
                  <a:off x="4761" y="271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0591" name="Line 104"/>
              <p:cNvSpPr>
                <a:spLocks noChangeShapeType="1"/>
              </p:cNvSpPr>
              <p:nvPr/>
            </p:nvSpPr>
            <p:spPr bwMode="auto">
              <a:xfrm>
                <a:off x="3168" y="24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753" name="Group 105"/>
            <p:cNvGrpSpPr>
              <a:grpSpLocks/>
            </p:cNvGrpSpPr>
            <p:nvPr/>
          </p:nvGrpSpPr>
          <p:grpSpPr bwMode="auto">
            <a:xfrm>
              <a:off x="7267440" y="3429000"/>
              <a:ext cx="914400" cy="1143000"/>
              <a:chOff x="3168" y="2145"/>
              <a:chExt cx="576" cy="720"/>
            </a:xfrm>
          </p:grpSpPr>
          <p:grpSp>
            <p:nvGrpSpPr>
              <p:cNvPr id="150593" name="Group 106"/>
              <p:cNvGrpSpPr>
                <a:grpSpLocks/>
              </p:cNvGrpSpPr>
              <p:nvPr/>
            </p:nvGrpSpPr>
            <p:grpSpPr bwMode="auto">
              <a:xfrm>
                <a:off x="3227" y="2696"/>
                <a:ext cx="117" cy="110"/>
                <a:chOff x="3312" y="1680"/>
                <a:chExt cx="96" cy="96"/>
              </a:xfrm>
            </p:grpSpPr>
            <p:sp>
              <p:nvSpPr>
                <p:cNvPr id="150594" name="Line 107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95" name="Line 108"/>
                <p:cNvSpPr>
                  <a:spLocks noChangeShapeType="1"/>
                </p:cNvSpPr>
                <p:nvPr/>
              </p:nvSpPr>
              <p:spPr bwMode="auto">
                <a:xfrm>
                  <a:off x="3408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596" name="Group 109"/>
              <p:cNvGrpSpPr>
                <a:grpSpLocks/>
              </p:cNvGrpSpPr>
              <p:nvPr/>
            </p:nvGrpSpPr>
            <p:grpSpPr bwMode="auto">
              <a:xfrm>
                <a:off x="3216" y="2145"/>
                <a:ext cx="528" cy="661"/>
                <a:chOff x="3312" y="1200"/>
                <a:chExt cx="336" cy="576"/>
              </a:xfrm>
            </p:grpSpPr>
            <p:sp>
              <p:nvSpPr>
                <p:cNvPr id="150597" name="Line 110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98" name="Line 111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99" name="Line 112"/>
                <p:cNvSpPr>
                  <a:spLocks noChangeShapeType="1"/>
                </p:cNvSpPr>
                <p:nvPr/>
              </p:nvSpPr>
              <p:spPr bwMode="auto">
                <a:xfrm>
                  <a:off x="3312" y="1200"/>
                  <a:ext cx="336" cy="57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600" name="Group 113"/>
              <p:cNvGrpSpPr>
                <a:grpSpLocks/>
              </p:cNvGrpSpPr>
              <p:nvPr/>
            </p:nvGrpSpPr>
            <p:grpSpPr bwMode="auto">
              <a:xfrm>
                <a:off x="3465" y="2755"/>
                <a:ext cx="33" cy="110"/>
                <a:chOff x="4734" y="2718"/>
                <a:chExt cx="27" cy="96"/>
              </a:xfrm>
            </p:grpSpPr>
            <p:sp>
              <p:nvSpPr>
                <p:cNvPr id="150601" name="Line 114"/>
                <p:cNvSpPr>
                  <a:spLocks noChangeShapeType="1"/>
                </p:cNvSpPr>
                <p:nvPr/>
              </p:nvSpPr>
              <p:spPr bwMode="auto">
                <a:xfrm>
                  <a:off x="4734" y="271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602" name="Line 115"/>
                <p:cNvSpPr>
                  <a:spLocks noChangeShapeType="1"/>
                </p:cNvSpPr>
                <p:nvPr/>
              </p:nvSpPr>
              <p:spPr bwMode="auto">
                <a:xfrm>
                  <a:off x="4761" y="271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0603" name="Line 116"/>
              <p:cNvSpPr>
                <a:spLocks noChangeShapeType="1"/>
              </p:cNvSpPr>
              <p:nvPr/>
            </p:nvSpPr>
            <p:spPr bwMode="auto">
              <a:xfrm>
                <a:off x="3168" y="24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6236862" y="4551240"/>
              <a:ext cx="912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 5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50570" y="1627910"/>
            <a:ext cx="2183877" cy="1677662"/>
            <a:chOff x="7188723" y="1600200"/>
            <a:chExt cx="2183877" cy="1677662"/>
          </a:xfrm>
        </p:grpSpPr>
        <p:grpSp>
          <p:nvGrpSpPr>
            <p:cNvPr id="27725" name="Group 77"/>
            <p:cNvGrpSpPr>
              <a:grpSpLocks/>
            </p:cNvGrpSpPr>
            <p:nvPr/>
          </p:nvGrpSpPr>
          <p:grpSpPr bwMode="auto">
            <a:xfrm>
              <a:off x="8534400" y="1600200"/>
              <a:ext cx="838200" cy="1143000"/>
              <a:chOff x="3303" y="1200"/>
              <a:chExt cx="432" cy="627"/>
            </a:xfrm>
          </p:grpSpPr>
          <p:grpSp>
            <p:nvGrpSpPr>
              <p:cNvPr id="150565" name="Group 78"/>
              <p:cNvGrpSpPr>
                <a:grpSpLocks/>
              </p:cNvGrpSpPr>
              <p:nvPr/>
            </p:nvGrpSpPr>
            <p:grpSpPr bwMode="auto">
              <a:xfrm>
                <a:off x="3312" y="1680"/>
                <a:ext cx="96" cy="96"/>
                <a:chOff x="3312" y="1680"/>
                <a:chExt cx="96" cy="96"/>
              </a:xfrm>
            </p:grpSpPr>
            <p:sp>
              <p:nvSpPr>
                <p:cNvPr id="150566" name="Line 79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567" name="Line 80"/>
                <p:cNvSpPr>
                  <a:spLocks noChangeShapeType="1"/>
                </p:cNvSpPr>
                <p:nvPr/>
              </p:nvSpPr>
              <p:spPr bwMode="auto">
                <a:xfrm>
                  <a:off x="3408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0568" name="Group 81"/>
              <p:cNvGrpSpPr>
                <a:grpSpLocks/>
              </p:cNvGrpSpPr>
              <p:nvPr/>
            </p:nvGrpSpPr>
            <p:grpSpPr bwMode="auto">
              <a:xfrm>
                <a:off x="3303" y="1200"/>
                <a:ext cx="432" cy="627"/>
                <a:chOff x="3312" y="1200"/>
                <a:chExt cx="432" cy="627"/>
              </a:xfrm>
            </p:grpSpPr>
            <p:grpSp>
              <p:nvGrpSpPr>
                <p:cNvPr id="150569" name="Group 82"/>
                <p:cNvGrpSpPr>
                  <a:grpSpLocks/>
                </p:cNvGrpSpPr>
                <p:nvPr/>
              </p:nvGrpSpPr>
              <p:grpSpPr bwMode="auto">
                <a:xfrm>
                  <a:off x="3312" y="1200"/>
                  <a:ext cx="432" cy="576"/>
                  <a:chOff x="3312" y="1200"/>
                  <a:chExt cx="336" cy="576"/>
                </a:xfrm>
              </p:grpSpPr>
              <p:sp>
                <p:nvSpPr>
                  <p:cNvPr id="15057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200"/>
                    <a:ext cx="0" cy="57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571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776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572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200"/>
                    <a:ext cx="336" cy="57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0573" name="Group 86"/>
                <p:cNvGrpSpPr>
                  <a:grpSpLocks/>
                </p:cNvGrpSpPr>
                <p:nvPr/>
              </p:nvGrpSpPr>
              <p:grpSpPr bwMode="auto">
                <a:xfrm>
                  <a:off x="3516" y="1731"/>
                  <a:ext cx="27" cy="96"/>
                  <a:chOff x="4734" y="2718"/>
                  <a:chExt cx="27" cy="96"/>
                </a:xfrm>
              </p:grpSpPr>
              <p:sp>
                <p:nvSpPr>
                  <p:cNvPr id="150574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734" y="2718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575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761" y="2718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0576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3483" y="1485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7188723" y="1600200"/>
              <a:ext cx="964677" cy="1677662"/>
              <a:chOff x="7188723" y="1600200"/>
              <a:chExt cx="964677" cy="1677662"/>
            </a:xfrm>
          </p:grpSpPr>
          <p:grpSp>
            <p:nvGrpSpPr>
              <p:cNvPr id="27712" name="Group 64"/>
              <p:cNvGrpSpPr>
                <a:grpSpLocks/>
              </p:cNvGrpSpPr>
              <p:nvPr/>
            </p:nvGrpSpPr>
            <p:grpSpPr bwMode="auto">
              <a:xfrm>
                <a:off x="7315200" y="1600200"/>
                <a:ext cx="838200" cy="1143000"/>
                <a:chOff x="3303" y="1200"/>
                <a:chExt cx="432" cy="627"/>
              </a:xfrm>
            </p:grpSpPr>
            <p:grpSp>
              <p:nvGrpSpPr>
                <p:cNvPr id="150552" name="Group 65"/>
                <p:cNvGrpSpPr>
                  <a:grpSpLocks/>
                </p:cNvGrpSpPr>
                <p:nvPr/>
              </p:nvGrpSpPr>
              <p:grpSpPr bwMode="auto">
                <a:xfrm>
                  <a:off x="3312" y="1680"/>
                  <a:ext cx="96" cy="96"/>
                  <a:chOff x="3312" y="1680"/>
                  <a:chExt cx="96" cy="96"/>
                </a:xfrm>
              </p:grpSpPr>
              <p:sp>
                <p:nvSpPr>
                  <p:cNvPr id="150553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680"/>
                    <a:ext cx="9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0554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68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0555" name="Group 68"/>
                <p:cNvGrpSpPr>
                  <a:grpSpLocks/>
                </p:cNvGrpSpPr>
                <p:nvPr/>
              </p:nvGrpSpPr>
              <p:grpSpPr bwMode="auto">
                <a:xfrm>
                  <a:off x="3303" y="1200"/>
                  <a:ext cx="432" cy="627"/>
                  <a:chOff x="3312" y="1200"/>
                  <a:chExt cx="432" cy="627"/>
                </a:xfrm>
              </p:grpSpPr>
              <p:grpSp>
                <p:nvGrpSpPr>
                  <p:cNvPr id="15055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3312" y="1200"/>
                    <a:ext cx="432" cy="576"/>
                    <a:chOff x="3312" y="1200"/>
                    <a:chExt cx="336" cy="576"/>
                  </a:xfrm>
                </p:grpSpPr>
                <p:sp>
                  <p:nvSpPr>
                    <p:cNvPr id="150557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1200"/>
                      <a:ext cx="0" cy="57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558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1776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559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1200"/>
                      <a:ext cx="336" cy="57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056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3516" y="1731"/>
                    <a:ext cx="27" cy="96"/>
                    <a:chOff x="4734" y="2718"/>
                    <a:chExt cx="27" cy="96"/>
                  </a:xfrm>
                </p:grpSpPr>
                <p:sp>
                  <p:nvSpPr>
                    <p:cNvPr id="150561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34" y="2718"/>
                      <a:ext cx="0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056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1" y="2718"/>
                      <a:ext cx="0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0563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3" y="1485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174" name="TextBox 173"/>
              <p:cNvSpPr txBox="1"/>
              <p:nvPr/>
            </p:nvSpPr>
            <p:spPr>
              <a:xfrm>
                <a:off x="7188723" y="2908530"/>
                <a:ext cx="912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 4</a:t>
                </a:r>
                <a:endPara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84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1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8" grpId="0" animBg="1"/>
      <p:bldP spid="27710" grpId="0" animBg="1"/>
      <p:bldP spid="27739" grpId="0" animBg="1"/>
      <p:bldP spid="27740" grpId="0" animBg="1"/>
      <p:bldP spid="184" grpId="0" animBg="1"/>
      <p:bldP spid="186" grpId="0" animBg="1"/>
      <p:bldP spid="187" grpId="0" animBg="1"/>
      <p:bldP spid="167" grpId="0" animBg="1"/>
      <p:bldP spid="4158" grpId="0"/>
      <p:bldP spid="171" grpId="0"/>
      <p:bldP spid="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85389" y="2358735"/>
            <a:ext cx="2980892" cy="2849207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endParaRPr lang="en-US" alt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 TOÁN THƯỜNG GẶP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CHƯƠNG II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23227" y="2142696"/>
            <a:ext cx="3463924" cy="644828"/>
            <a:chOff x="2923227" y="2142696"/>
            <a:chExt cx="3463924" cy="644828"/>
          </a:xfrm>
        </p:grpSpPr>
        <p:sp>
          <p:nvSpPr>
            <p:cNvPr id="6" name="TextBox 5"/>
            <p:cNvSpPr txBox="1"/>
            <p:nvPr/>
          </p:nvSpPr>
          <p:spPr>
            <a:xfrm>
              <a:off x="4421874" y="2142696"/>
              <a:ext cx="1965277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09A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Chứng minh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20451658">
              <a:off x="2923227" y="2594138"/>
              <a:ext cx="1468588" cy="1933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B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50338" y="150121"/>
            <a:ext cx="5270653" cy="1448494"/>
            <a:chOff x="6250338" y="150121"/>
            <a:chExt cx="5270653" cy="1448494"/>
          </a:xfrm>
        </p:grpSpPr>
        <p:grpSp>
          <p:nvGrpSpPr>
            <p:cNvPr id="35" name="Group 34"/>
            <p:cNvGrpSpPr/>
            <p:nvPr/>
          </p:nvGrpSpPr>
          <p:grpSpPr>
            <a:xfrm>
              <a:off x="7847459" y="150121"/>
              <a:ext cx="3673532" cy="1091824"/>
              <a:chOff x="7847459" y="150121"/>
              <a:chExt cx="3673532" cy="109182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7970300" y="150121"/>
                <a:ext cx="3548419" cy="10918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847459" y="430331"/>
                <a:ext cx="36735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Hai tam giác bằng nhau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 rot="19208262">
              <a:off x="6250338" y="1371722"/>
              <a:ext cx="1845446" cy="22689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B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22049" y="1328393"/>
            <a:ext cx="5315022" cy="1091824"/>
            <a:chOff x="6422049" y="1328393"/>
            <a:chExt cx="5315022" cy="1091824"/>
          </a:xfrm>
        </p:grpSpPr>
        <p:grpSp>
          <p:nvGrpSpPr>
            <p:cNvPr id="37" name="Group 36"/>
            <p:cNvGrpSpPr/>
            <p:nvPr/>
          </p:nvGrpSpPr>
          <p:grpSpPr>
            <a:xfrm>
              <a:off x="7963468" y="1328393"/>
              <a:ext cx="3773603" cy="1091824"/>
              <a:chOff x="7963468" y="1328393"/>
              <a:chExt cx="3773603" cy="109182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988492" y="1328393"/>
                <a:ext cx="3548419" cy="10918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963468" y="1648695"/>
                <a:ext cx="3773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Hai đoạn thẳng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bằng nhau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 rot="20753157">
              <a:off x="6422049" y="2022284"/>
              <a:ext cx="1506004" cy="22861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B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90522" y="5868568"/>
            <a:ext cx="5246389" cy="871924"/>
            <a:chOff x="6290522" y="5868568"/>
            <a:chExt cx="5246389" cy="871924"/>
          </a:xfrm>
        </p:grpSpPr>
        <p:grpSp>
          <p:nvGrpSpPr>
            <p:cNvPr id="41" name="Group 40"/>
            <p:cNvGrpSpPr/>
            <p:nvPr/>
          </p:nvGrpSpPr>
          <p:grpSpPr>
            <a:xfrm>
              <a:off x="7976911" y="5868568"/>
              <a:ext cx="3560000" cy="871924"/>
              <a:chOff x="7976911" y="5868568"/>
              <a:chExt cx="3560000" cy="871924"/>
            </a:xfrm>
            <a:solidFill>
              <a:srgbClr val="FFC000"/>
            </a:solidFill>
          </p:grpSpPr>
          <p:sp>
            <p:nvSpPr>
              <p:cNvPr id="36" name="Flowchart: Alternate Process 35"/>
              <p:cNvSpPr/>
              <p:nvPr/>
            </p:nvSpPr>
            <p:spPr>
              <a:xfrm>
                <a:off x="7976911" y="5868568"/>
                <a:ext cx="3560000" cy="871924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165914" y="5909495"/>
                <a:ext cx="3107132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Các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góc </a:t>
                </a:r>
                <a:endParaRPr lang="en-US" alt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một tam giác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5" name="Right Arrow 44"/>
            <p:cNvSpPr/>
            <p:nvPr/>
          </p:nvSpPr>
          <p:spPr>
            <a:xfrm rot="866273">
              <a:off x="6290522" y="5873497"/>
              <a:ext cx="1507964" cy="23243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B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6210" y="3275610"/>
            <a:ext cx="5307053" cy="1505711"/>
            <a:chOff x="6216210" y="3275610"/>
            <a:chExt cx="5307053" cy="1505711"/>
          </a:xfrm>
        </p:grpSpPr>
        <p:grpSp>
          <p:nvGrpSpPr>
            <p:cNvPr id="39" name="Group 38"/>
            <p:cNvGrpSpPr/>
            <p:nvPr/>
          </p:nvGrpSpPr>
          <p:grpSpPr>
            <a:xfrm>
              <a:off x="7974844" y="3689497"/>
              <a:ext cx="3548419" cy="1091824"/>
              <a:chOff x="7974844" y="3689497"/>
              <a:chExt cx="3548419" cy="1091824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974844" y="3689497"/>
                <a:ext cx="3548419" cy="10918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315839" y="3795703"/>
                <a:ext cx="2975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tam giác </a:t>
                </a:r>
                <a:endParaRPr lang="en-US" alt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tam giác đặc biệt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6" name="Right Arrow 45"/>
            <p:cNvSpPr/>
            <p:nvPr/>
          </p:nvSpPr>
          <p:spPr>
            <a:xfrm rot="2020197">
              <a:off x="6216210" y="3275610"/>
              <a:ext cx="1845446" cy="22689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B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32662" y="5124460"/>
            <a:ext cx="3335709" cy="812347"/>
            <a:chOff x="2832662" y="5124460"/>
            <a:chExt cx="3335709" cy="812347"/>
          </a:xfrm>
        </p:grpSpPr>
        <p:grpSp>
          <p:nvGrpSpPr>
            <p:cNvPr id="2" name="Group 1"/>
            <p:cNvGrpSpPr/>
            <p:nvPr/>
          </p:nvGrpSpPr>
          <p:grpSpPr>
            <a:xfrm>
              <a:off x="4292364" y="5260807"/>
              <a:ext cx="1876007" cy="676000"/>
              <a:chOff x="4292364" y="4769479"/>
              <a:chExt cx="1787857" cy="67600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292364" y="4769479"/>
                <a:ext cx="1787857" cy="6760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88840" y="4822054"/>
                <a:ext cx="16093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Tính số đo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Right Arrow 48"/>
            <p:cNvSpPr/>
            <p:nvPr/>
          </p:nvSpPr>
          <p:spPr>
            <a:xfrm rot="1639962">
              <a:off x="2832662" y="5124460"/>
              <a:ext cx="1468588" cy="19338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B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01489" y="4852691"/>
            <a:ext cx="5217230" cy="949308"/>
            <a:chOff x="6301489" y="4852691"/>
            <a:chExt cx="5217230" cy="949308"/>
          </a:xfrm>
        </p:grpSpPr>
        <p:grpSp>
          <p:nvGrpSpPr>
            <p:cNvPr id="40" name="Group 39"/>
            <p:cNvGrpSpPr/>
            <p:nvPr/>
          </p:nvGrpSpPr>
          <p:grpSpPr>
            <a:xfrm>
              <a:off x="7988287" y="4852691"/>
              <a:ext cx="3530432" cy="949308"/>
              <a:chOff x="7988287" y="4798099"/>
              <a:chExt cx="3530432" cy="949308"/>
            </a:xfrm>
            <a:solidFill>
              <a:srgbClr val="FFFF00"/>
            </a:solidFill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7988287" y="4798099"/>
                <a:ext cx="3530432" cy="949308"/>
              </a:xfrm>
              <a:prstGeom prst="flowChartAlternateProcess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352474" y="5076984"/>
                <a:ext cx="2702204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Độ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dài đoạn </a:t>
                </a:r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endParaRPr lang="en-US" alt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Right Arrow 51"/>
            <p:cNvSpPr/>
            <p:nvPr/>
          </p:nvSpPr>
          <p:spPr>
            <a:xfrm rot="21026182">
              <a:off x="6301489" y="5272780"/>
              <a:ext cx="1506004" cy="22861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B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51617" y="2513497"/>
            <a:ext cx="5083022" cy="1091824"/>
            <a:chOff x="6451617" y="2513497"/>
            <a:chExt cx="5083022" cy="1091824"/>
          </a:xfrm>
        </p:grpSpPr>
        <p:grpSp>
          <p:nvGrpSpPr>
            <p:cNvPr id="38" name="Group 37"/>
            <p:cNvGrpSpPr/>
            <p:nvPr/>
          </p:nvGrpSpPr>
          <p:grpSpPr>
            <a:xfrm>
              <a:off x="7986220" y="2513497"/>
              <a:ext cx="3548419" cy="1091824"/>
              <a:chOff x="7986220" y="2513497"/>
              <a:chExt cx="3548419" cy="109182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986220" y="2513497"/>
                <a:ext cx="3548419" cy="10918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444562" y="2858801"/>
                <a:ext cx="2914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góc bằng nhau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3" name="Right Arrow 52"/>
            <p:cNvSpPr/>
            <p:nvPr/>
          </p:nvSpPr>
          <p:spPr>
            <a:xfrm rot="800283">
              <a:off x="6451617" y="2625068"/>
              <a:ext cx="1506004" cy="22861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BC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66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Rectangle 5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50" y="1261513"/>
                <a:ext cx="11358563" cy="388952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0" tIns="0" rIns="0" bIns="0">
                <a:spAutoFit/>
              </a:bodyPr>
              <a:lstStyle/>
              <a:p>
                <a:pPr marL="457200" indent="-457200"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3100" b="1" u="sng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Bài 3.</a:t>
                </a:r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ABC vuông tại A; tia phân giác góc B cắt cạnh AC </a:t>
                </a:r>
                <a:endParaRPr lang="en-US" altLang="en-US" sz="31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tại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M. Kẻ MD vuông góc với BC tại D. </a:t>
                </a:r>
              </a:p>
              <a:p>
                <a:pPr marL="457200" indent="-457200" algn="just">
                  <a:spcBef>
                    <a:spcPct val="0"/>
                  </a:spcBef>
                  <a:buFontTx/>
                  <a:buAutoNum type="alphaLcParenR"/>
                </a:pP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Chứng minh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31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3100" b="0" i="0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BMA</m:t>
                        </m:r>
                      </m:e>
                    </m:acc>
                    <m:r>
                      <a:rPr lang="en-US" altLang="en-US" sz="3100" b="0" i="0" smtClean="0">
                        <a:solidFill>
                          <a:srgbClr val="FFFFFF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en-US" sz="3100" b="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3100" b="0" i="0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BMD</m:t>
                        </m:r>
                      </m:e>
                    </m:acc>
                  </m:oMath>
                </a14:m>
                <a:endParaRPr lang="en-US" altLang="en-US" sz="31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b) Gọi E là giao điểm của hai đường thẳng MD và BA. </a:t>
                </a:r>
                <a:endParaRPr lang="en-US" altLang="en-US" sz="31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altLang="en-US" sz="31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minh </a:t>
                </a:r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AC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DE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0" indent="-457200"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c) Chứng minh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AME =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DMC.</a:t>
                </a:r>
                <a:endParaRPr lang="en-US" altLang="en-US" sz="31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d) Kẻ DH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 MC tại H và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AK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 ME tại K. Hai tia DH và AK </a:t>
                </a:r>
                <a:endParaRPr lang="en-US" altLang="en-US" sz="31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457200" indent="-457200"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cắt </a:t>
                </a:r>
                <a:r>
                  <a:rPr lang="en-US" altLang="en-US" sz="31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nhau tại N. Chứng </a:t>
                </a:r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minh MN 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3100" i="1" smtClean="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3100" b="0" i="0" smtClean="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KMH</m:t>
                        </m:r>
                      </m:e>
                    </m:acc>
                  </m:oMath>
                </a14:m>
                <a:r>
                  <a:rPr lang="en-US" altLang="en-US" sz="31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</a:t>
                </a:r>
                <a:endParaRPr lang="en-US" altLang="en-US" sz="31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5845" name="Rectangle 5">
                <a:extLst>
                  <a:ext uri="{FF2B5EF4-FFF2-40B4-BE49-F238E27FC236}"/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1261513"/>
                <a:ext cx="11358563" cy="3889526"/>
              </a:xfrm>
              <a:prstGeom prst="rect">
                <a:avLst/>
              </a:prstGeom>
              <a:blipFill rotWithShape="1">
                <a:blip r:embed="rId2"/>
                <a:stretch>
                  <a:fillRect l="-2147" t="-3292" b="-407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5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7867</TotalTime>
  <Words>2993</Words>
  <Application>Microsoft Office PowerPoint</Application>
  <PresentationFormat>Custom</PresentationFormat>
  <Paragraphs>464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402</cp:revision>
  <dcterms:created xsi:type="dcterms:W3CDTF">2020-03-11T10:08:33Z</dcterms:created>
  <dcterms:modified xsi:type="dcterms:W3CDTF">2020-04-10T17:42:28Z</dcterms:modified>
</cp:coreProperties>
</file>